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23"/>
  </p:notesMasterIdLst>
  <p:sldIdLst>
    <p:sldId id="260" r:id="rId5"/>
    <p:sldId id="264" r:id="rId6"/>
    <p:sldId id="265" r:id="rId7"/>
    <p:sldId id="266" r:id="rId8"/>
    <p:sldId id="267" r:id="rId9"/>
    <p:sldId id="270" r:id="rId10"/>
    <p:sldId id="275" r:id="rId11"/>
    <p:sldId id="278" r:id="rId12"/>
    <p:sldId id="276" r:id="rId13"/>
    <p:sldId id="279" r:id="rId14"/>
    <p:sldId id="277" r:id="rId15"/>
    <p:sldId id="280" r:id="rId16"/>
    <p:sldId id="281" r:id="rId17"/>
    <p:sldId id="282" r:id="rId18"/>
    <p:sldId id="283" r:id="rId19"/>
    <p:sldId id="285" r:id="rId20"/>
    <p:sldId id="287" r:id="rId21"/>
    <p:sldId id="286" r:id="rId22"/>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4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2E6F8F-4170-443E-9441-2922C9AB5C8A}" type="datetimeFigureOut">
              <a:rPr lang="en-US" smtClean="0"/>
              <a:t>4/26/2020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F5CDBE-FF9B-44A4-B29F-C78D96E0E50F}" type="slidenum">
              <a:rPr lang="en-US" smtClean="0"/>
              <a:t>‹#›</a:t>
            </a:fld>
            <a:endParaRPr lang="en-US"/>
          </a:p>
        </p:txBody>
      </p:sp>
    </p:spTree>
    <p:extLst>
      <p:ext uri="{BB962C8B-B14F-4D97-AF65-F5344CB8AC3E}">
        <p14:creationId xmlns:p14="http://schemas.microsoft.com/office/powerpoint/2010/main" val="32879494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8F5CDBE-FF9B-44A4-B29F-C78D96E0E50F}" type="slidenum">
              <a:rPr lang="en-US" smtClean="0"/>
              <a:t>8</a:t>
            </a:fld>
            <a:endParaRPr lang="en-US"/>
          </a:p>
        </p:txBody>
      </p:sp>
    </p:spTree>
    <p:extLst>
      <p:ext uri="{BB962C8B-B14F-4D97-AF65-F5344CB8AC3E}">
        <p14:creationId xmlns:p14="http://schemas.microsoft.com/office/powerpoint/2010/main" val="2474742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C44AF-DABF-4ADF-A4B7-428C884544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26C6EFB-DC3A-430D-8510-90B3FC5D38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0C3083F-5894-4A28-8A4E-6CB42D384D40}"/>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5" name="Footer Placeholder 4">
            <a:extLst>
              <a:ext uri="{FF2B5EF4-FFF2-40B4-BE49-F238E27FC236}">
                <a16:creationId xmlns:a16="http://schemas.microsoft.com/office/drawing/2014/main" id="{22167DEF-3575-4B50-BFFF-B10B52AA4D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38C5C5-D756-4237-A21C-53E734CCC9CC}"/>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3205865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58011-305C-4B7C-BE82-BD9A45BFE0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49FFC7-25FD-4F1E-A9ED-13C76819EF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B5CC21-68BE-44CF-9A4E-1FE82511B55C}"/>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5" name="Footer Placeholder 4">
            <a:extLst>
              <a:ext uri="{FF2B5EF4-FFF2-40B4-BE49-F238E27FC236}">
                <a16:creationId xmlns:a16="http://schemas.microsoft.com/office/drawing/2014/main" id="{32B9D5C6-0744-413F-B985-61155DDFC5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3C446E-7B12-46B0-B1A4-FD8AA34A84DB}"/>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19387861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575908-A59D-490C-A5CE-D2611970A41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3CCB20D-87F9-481D-B04A-05124DB4D2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D9D735-3328-4344-A3CC-6E0F079A66F9}"/>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5" name="Footer Placeholder 4">
            <a:extLst>
              <a:ext uri="{FF2B5EF4-FFF2-40B4-BE49-F238E27FC236}">
                <a16:creationId xmlns:a16="http://schemas.microsoft.com/office/drawing/2014/main" id="{F50377AB-FA95-4602-8D2D-0052124946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9DDF60-8883-4A62-9ECD-8334C81E4485}"/>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1648120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360EC-5E54-48D6-8C60-94828AEC59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1C395-CFB3-4DC3-B417-04004DAC231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3D4CA5-A60A-457E-8C0E-E2DE8DDBD601}"/>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5" name="Footer Placeholder 4">
            <a:extLst>
              <a:ext uri="{FF2B5EF4-FFF2-40B4-BE49-F238E27FC236}">
                <a16:creationId xmlns:a16="http://schemas.microsoft.com/office/drawing/2014/main" id="{32F8FF5E-52A7-4692-A78F-E65BDDBF87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05F585-22C9-401F-B788-54619A1B69B8}"/>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895972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B716F-95BC-4861-B7D4-8AF014BB6B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071B359-DE3B-4FF1-A97C-95E0546DAEB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7BFA54-A80F-4B4D-ABDB-BCCA15B0D1CC}"/>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5" name="Footer Placeholder 4">
            <a:extLst>
              <a:ext uri="{FF2B5EF4-FFF2-40B4-BE49-F238E27FC236}">
                <a16:creationId xmlns:a16="http://schemas.microsoft.com/office/drawing/2014/main" id="{18647EE5-B9A1-4D86-99AE-CAD8C063AC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0DCA91-6050-4AA1-A044-3DA9F4FD1622}"/>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3266435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71EFB-75F9-4A91-A03F-1FF4981223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377525-C6FE-421C-BCD6-DAF8E41A4E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ADE9B0-2422-45B0-911F-2E56B972B4B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96EBF0-E346-4B45-8D5E-7D758214D15A}"/>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6" name="Footer Placeholder 5">
            <a:extLst>
              <a:ext uri="{FF2B5EF4-FFF2-40B4-BE49-F238E27FC236}">
                <a16:creationId xmlns:a16="http://schemas.microsoft.com/office/drawing/2014/main" id="{823F8F9D-45FC-4F37-8BCF-9316174687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594842-DE4B-4E02-A42E-9637C0D004B4}"/>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2513290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0D0D5-3689-44F9-8483-94C9B3793F6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5A1B98-56E3-4EC2-B9BA-8F40BBA70B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BFC6CF-1DD6-487B-97C3-9A6EDEEC34E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1F6F80-0F44-4FD8-B6A7-5CA177FF7A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19C9ECB-AFB7-4364-ABB6-144332691E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1FBB1B-7D97-470E-A192-ED7F416D3AD1}"/>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8" name="Footer Placeholder 7">
            <a:extLst>
              <a:ext uri="{FF2B5EF4-FFF2-40B4-BE49-F238E27FC236}">
                <a16:creationId xmlns:a16="http://schemas.microsoft.com/office/drawing/2014/main" id="{2BB8DC17-4E77-4660-B5A5-62B42A01034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EEFFBD-07E3-4BEE-B65B-F81A1C85062C}"/>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49692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326DF-BBD6-470B-89C3-F21F8BDEE54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5CAB6B-4B84-4F04-B327-7094378C37A2}"/>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4" name="Footer Placeholder 3">
            <a:extLst>
              <a:ext uri="{FF2B5EF4-FFF2-40B4-BE49-F238E27FC236}">
                <a16:creationId xmlns:a16="http://schemas.microsoft.com/office/drawing/2014/main" id="{4D2AF054-9671-4CD1-83FA-E15402E9E92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7B91CD6-491B-42F7-9A66-FBCA36A75EAF}"/>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641832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2F1AD9-61B9-4116-82F0-9782D2C0926B}"/>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3" name="Footer Placeholder 2">
            <a:extLst>
              <a:ext uri="{FF2B5EF4-FFF2-40B4-BE49-F238E27FC236}">
                <a16:creationId xmlns:a16="http://schemas.microsoft.com/office/drawing/2014/main" id="{0594304F-DF3D-44F6-A100-1FD8CEC530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A27D3C-0C9B-46D4-A357-54EED1511BCB}"/>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3568428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85FF5-A74A-4022-99CC-EE566D1F51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8CDB55F-4834-45C4-A585-F957A1B2027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02DF9A4-760C-45C5-B7C6-2DE7434323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79C3FB-40E8-46FF-9BF2-42FBC221E14F}"/>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6" name="Footer Placeholder 5">
            <a:extLst>
              <a:ext uri="{FF2B5EF4-FFF2-40B4-BE49-F238E27FC236}">
                <a16:creationId xmlns:a16="http://schemas.microsoft.com/office/drawing/2014/main" id="{D652D092-DF6D-4D0C-A3F6-1473E44031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1D9601-82B9-4B3B-B82B-F991FE2F4F3B}"/>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2797543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590E0-67FB-46F1-9392-EE59A9D42C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CC58C7A-68FD-4B6A-97AC-117260B4A6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DA30898-846A-40CB-AC7A-839705D515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EDF9D2-52D3-444B-8243-049B5E6856F4}"/>
              </a:ext>
            </a:extLst>
          </p:cNvPr>
          <p:cNvSpPr>
            <a:spLocks noGrp="1"/>
          </p:cNvSpPr>
          <p:nvPr>
            <p:ph type="dt" sz="half" idx="10"/>
          </p:nvPr>
        </p:nvSpPr>
        <p:spPr/>
        <p:txBody>
          <a:bodyPr/>
          <a:lstStyle/>
          <a:p>
            <a:fld id="{5546243A-9CD2-429A-868B-8068975D87E9}" type="datetimeFigureOut">
              <a:rPr lang="en-US" smtClean="0"/>
              <a:t>4/26/2020</a:t>
            </a:fld>
            <a:endParaRPr lang="en-US"/>
          </a:p>
        </p:txBody>
      </p:sp>
      <p:sp>
        <p:nvSpPr>
          <p:cNvPr id="6" name="Footer Placeholder 5">
            <a:extLst>
              <a:ext uri="{FF2B5EF4-FFF2-40B4-BE49-F238E27FC236}">
                <a16:creationId xmlns:a16="http://schemas.microsoft.com/office/drawing/2014/main" id="{B3D25462-6BF6-4B8B-889E-EF075B0D67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095C7E-7B9B-4D52-BCBC-5BC80A5F715B}"/>
              </a:ext>
            </a:extLst>
          </p:cNvPr>
          <p:cNvSpPr>
            <a:spLocks noGrp="1"/>
          </p:cNvSpPr>
          <p:nvPr>
            <p:ph type="sldNum" sz="quarter" idx="12"/>
          </p:nvPr>
        </p:nvSpPr>
        <p:spPr/>
        <p:txBody>
          <a:bodyPr/>
          <a:lstStyle/>
          <a:p>
            <a:fld id="{41C99C28-103C-4222-B6AC-96896D9B886E}" type="slidenum">
              <a:rPr lang="en-US" smtClean="0"/>
              <a:t>‹#›</a:t>
            </a:fld>
            <a:endParaRPr lang="en-US"/>
          </a:p>
        </p:txBody>
      </p:sp>
    </p:spTree>
    <p:extLst>
      <p:ext uri="{BB962C8B-B14F-4D97-AF65-F5344CB8AC3E}">
        <p14:creationId xmlns:p14="http://schemas.microsoft.com/office/powerpoint/2010/main" val="3791711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780FE0-CCAD-4A50-95FD-7BC956A381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ED681DC-8A6C-4962-B2F9-D08EEA4319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0E92D4-33CF-45F2-A4E3-D71CA12DAE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46243A-9CD2-429A-868B-8068975D87E9}" type="datetimeFigureOut">
              <a:rPr lang="en-US" smtClean="0"/>
              <a:t>4/26/2020</a:t>
            </a:fld>
            <a:endParaRPr lang="en-US"/>
          </a:p>
        </p:txBody>
      </p:sp>
      <p:sp>
        <p:nvSpPr>
          <p:cNvPr id="5" name="Footer Placeholder 4">
            <a:extLst>
              <a:ext uri="{FF2B5EF4-FFF2-40B4-BE49-F238E27FC236}">
                <a16:creationId xmlns:a16="http://schemas.microsoft.com/office/drawing/2014/main" id="{9B2D1496-7317-4E76-9C4D-B9DE01D210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128D892-543B-4F03-9965-522D7FE9D3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C99C28-103C-4222-B6AC-96896D9B886E}" type="slidenum">
              <a:rPr lang="en-US" smtClean="0"/>
              <a:t>‹#›</a:t>
            </a:fld>
            <a:endParaRPr lang="en-US"/>
          </a:p>
        </p:txBody>
      </p:sp>
    </p:spTree>
    <p:extLst>
      <p:ext uri="{BB962C8B-B14F-4D97-AF65-F5344CB8AC3E}">
        <p14:creationId xmlns:p14="http://schemas.microsoft.com/office/powerpoint/2010/main" val="352909706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7.png"/><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1.png"/><Relationship Id="rId5" Type="http://schemas.openxmlformats.org/officeDocument/2006/relationships/image" Target="../media/image2.jpe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2.png"/><Relationship Id="rId5" Type="http://schemas.openxmlformats.org/officeDocument/2006/relationships/image" Target="../media/image2.jpe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23.png"/><Relationship Id="rId5" Type="http://schemas.openxmlformats.org/officeDocument/2006/relationships/image" Target="../media/image2.jpe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24.png"/><Relationship Id="rId5" Type="http://schemas.openxmlformats.org/officeDocument/2006/relationships/image" Target="../media/image2.jpe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planning.cs.uiuc.edu/node658.html" TargetMode="External"/><Relationship Id="rId5" Type="http://schemas.openxmlformats.org/officeDocument/2006/relationships/hyperlink" Target="https://en.wikipedia.org/wiki/Rapidly-exploring_random_tree" TargetMode="External"/><Relationship Id="rId4" Type="http://schemas.openxmlformats.org/officeDocument/2006/relationships/hyperlink" Target="http://msl.cs.illinois.edu/~lavalle/papers/Lav98c.pd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demonstrations.wolfram.com/RapidlyExploringRandomTreeRRTAndRRT/" TargetMode="External"/><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hyperlink" Target="https://gieseanw.wordpress.com/2012/10/21/a-comprehensive-step-by-step-tutorial-to-computing-dubins-paths/" TargetMode="Externa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3.emf"/><Relationship Id="rId5" Type="http://schemas.openxmlformats.org/officeDocument/2006/relationships/image" Target="../media/image1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C36883-183D-490D-B123-678F8D4ABE9F}"/>
              </a:ext>
            </a:extLst>
          </p:cNvPr>
          <p:cNvSpPr/>
          <p:nvPr/>
        </p:nvSpPr>
        <p:spPr>
          <a:xfrm>
            <a:off x="0" y="0"/>
            <a:ext cx="12192000" cy="120216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9478" y="206496"/>
            <a:ext cx="825707" cy="789173"/>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EE771F42-9B05-455A-AFA6-68C1C543634A}"/>
              </a:ext>
            </a:extLst>
          </p:cNvPr>
          <p:cNvSpPr txBox="1"/>
          <p:nvPr/>
        </p:nvSpPr>
        <p:spPr>
          <a:xfrm>
            <a:off x="7025697" y="2416650"/>
            <a:ext cx="4722349" cy="3170099"/>
          </a:xfrm>
          <a:prstGeom prst="rect">
            <a:avLst/>
          </a:prstGeom>
          <a:noFill/>
        </p:spPr>
        <p:txBody>
          <a:bodyPr wrap="square" rtlCol="0">
            <a:spAutoFit/>
          </a:bodyPr>
          <a:lstStyle/>
          <a:p>
            <a:pPr algn="ctr"/>
            <a:r>
              <a:rPr lang="en-US" sz="2400" b="1" u="sng" dirty="0">
                <a:latin typeface="Century Gothic" panose="020B0502020202020204" pitchFamily="34" charset="0"/>
              </a:rPr>
              <a:t>Team</a:t>
            </a:r>
          </a:p>
          <a:p>
            <a:pPr algn="ctr"/>
            <a:endParaRPr lang="en-US" sz="2400" b="1" u="sng" dirty="0">
              <a:latin typeface="Century Gothic" panose="020B0502020202020204" pitchFamily="34" charset="0"/>
            </a:endParaRPr>
          </a:p>
          <a:p>
            <a:pPr algn="ctr"/>
            <a:r>
              <a:rPr lang="en-GB" sz="2000" dirty="0" err="1">
                <a:latin typeface="Century Gothic" panose="020B0502020202020204" pitchFamily="34" charset="0"/>
                <a:cs typeface="Times New Roman" panose="02020603050405020304" pitchFamily="18" charset="0"/>
              </a:rPr>
              <a:t>Ashit</a:t>
            </a:r>
            <a:r>
              <a:rPr lang="en-GB" sz="2000" dirty="0">
                <a:latin typeface="Century Gothic" panose="020B0502020202020204" pitchFamily="34" charset="0"/>
                <a:cs typeface="Times New Roman" panose="02020603050405020304" pitchFamily="18" charset="0"/>
              </a:rPr>
              <a:t> Mohanty</a:t>
            </a:r>
          </a:p>
          <a:p>
            <a:pPr algn="ctr"/>
            <a:r>
              <a:rPr lang="en-GB" sz="2000" dirty="0" err="1">
                <a:latin typeface="Century Gothic" panose="020B0502020202020204" pitchFamily="34" charset="0"/>
                <a:cs typeface="Times New Roman" panose="02020603050405020304" pitchFamily="18" charset="0"/>
              </a:rPr>
              <a:t>Huzefa</a:t>
            </a:r>
            <a:r>
              <a:rPr lang="en-GB" sz="2000" dirty="0">
                <a:latin typeface="Century Gothic" panose="020B0502020202020204" pitchFamily="34" charset="0"/>
                <a:cs typeface="Times New Roman" panose="02020603050405020304" pitchFamily="18" charset="0"/>
              </a:rPr>
              <a:t> Shabbir Hussain </a:t>
            </a:r>
            <a:r>
              <a:rPr lang="en-GB" sz="2000" dirty="0" err="1">
                <a:latin typeface="Century Gothic" panose="020B0502020202020204" pitchFamily="34" charset="0"/>
                <a:cs typeface="Times New Roman" panose="02020603050405020304" pitchFamily="18" charset="0"/>
              </a:rPr>
              <a:t>Kagalwala</a:t>
            </a:r>
            <a:endParaRPr lang="en-GB" sz="2000" dirty="0">
              <a:latin typeface="Century Gothic" panose="020B0502020202020204" pitchFamily="34" charset="0"/>
              <a:cs typeface="Times New Roman" panose="02020603050405020304" pitchFamily="18" charset="0"/>
            </a:endParaRPr>
          </a:p>
          <a:p>
            <a:pPr algn="ctr"/>
            <a:r>
              <a:rPr lang="en-GB" sz="2000" dirty="0">
                <a:latin typeface="Century Gothic" panose="020B0502020202020204" pitchFamily="34" charset="0"/>
                <a:cs typeface="Times New Roman" panose="02020603050405020304" pitchFamily="18" charset="0"/>
              </a:rPr>
              <a:t>Rakshitaa Geetha Mohan</a:t>
            </a:r>
          </a:p>
          <a:p>
            <a:pPr algn="ctr"/>
            <a:r>
              <a:rPr lang="en-GB" sz="2000" dirty="0">
                <a:latin typeface="Century Gothic" panose="020B0502020202020204" pitchFamily="34" charset="0"/>
                <a:cs typeface="Times New Roman" panose="02020603050405020304" pitchFamily="18" charset="0"/>
              </a:rPr>
              <a:t>Rahil Paresh Modi</a:t>
            </a:r>
            <a:endParaRPr lang="en-IN" sz="2000" dirty="0">
              <a:latin typeface="Century Gothic" panose="020B0502020202020204" pitchFamily="34" charset="0"/>
              <a:cs typeface="Times New Roman" panose="02020603050405020304" pitchFamily="18" charset="0"/>
            </a:endParaRPr>
          </a:p>
          <a:p>
            <a:pPr algn="ctr"/>
            <a:endParaRPr lang="en-US" sz="2400" b="1" u="sng" dirty="0">
              <a:latin typeface="Century Gothic" panose="020B0502020202020204" pitchFamily="34" charset="0"/>
            </a:endParaRPr>
          </a:p>
          <a:p>
            <a:pPr algn="ctr"/>
            <a:endParaRPr lang="en-US" sz="2400" b="1" u="sng" dirty="0">
              <a:latin typeface="Century Gothic" panose="020B0502020202020204" pitchFamily="34" charset="0"/>
            </a:endParaRPr>
          </a:p>
          <a:p>
            <a:pPr algn="ctr"/>
            <a:endParaRPr lang="en-US" sz="2400" b="1" dirty="0"/>
          </a:p>
        </p:txBody>
      </p:sp>
      <p:cxnSp>
        <p:nvCxnSpPr>
          <p:cNvPr id="10" name="Straight Connector 9">
            <a:extLst>
              <a:ext uri="{FF2B5EF4-FFF2-40B4-BE49-F238E27FC236}">
                <a16:creationId xmlns:a16="http://schemas.microsoft.com/office/drawing/2014/main" id="{EDD46027-7F8B-4C03-BC52-17B8C6D9FC97}"/>
              </a:ext>
            </a:extLst>
          </p:cNvPr>
          <p:cNvCxnSpPr>
            <a:cxnSpLocks/>
          </p:cNvCxnSpPr>
          <p:nvPr/>
        </p:nvCxnSpPr>
        <p:spPr>
          <a:xfrm>
            <a:off x="6651426" y="1822792"/>
            <a:ext cx="0" cy="3772939"/>
          </a:xfrm>
          <a:prstGeom prst="line">
            <a:avLst/>
          </a:prstGeom>
          <a:ln>
            <a:solidFill>
              <a:srgbClr val="7030A0"/>
            </a:solidFill>
          </a:ln>
        </p:spPr>
        <p:style>
          <a:lnRef idx="3">
            <a:schemeClr val="accent1"/>
          </a:lnRef>
          <a:fillRef idx="0">
            <a:schemeClr val="accent1"/>
          </a:fillRef>
          <a:effectRef idx="2">
            <a:schemeClr val="accent1"/>
          </a:effectRef>
          <a:fontRef idx="minor">
            <a:schemeClr val="tx1"/>
          </a:fontRef>
        </p:style>
      </p:cxnSp>
      <p:sp>
        <p:nvSpPr>
          <p:cNvPr id="2" name="Slide Number Placeholder 1">
            <a:extLst>
              <a:ext uri="{FF2B5EF4-FFF2-40B4-BE49-F238E27FC236}">
                <a16:creationId xmlns:a16="http://schemas.microsoft.com/office/drawing/2014/main" id="{0ED6708A-9DF9-4305-9B80-5DA91AE1F4C2}"/>
              </a:ext>
            </a:extLst>
          </p:cNvPr>
          <p:cNvSpPr>
            <a:spLocks noGrp="1"/>
          </p:cNvSpPr>
          <p:nvPr>
            <p:ph type="sldNum" sz="quarter" idx="12"/>
          </p:nvPr>
        </p:nvSpPr>
        <p:spPr/>
        <p:txBody>
          <a:bodyPr/>
          <a:lstStyle/>
          <a:p>
            <a:fld id="{4424DB6E-ED7D-4408-991C-15897CDB5783}" type="slidenum">
              <a:rPr lang="en-US" smtClean="0"/>
              <a:t>1</a:t>
            </a:fld>
            <a:endParaRPr lang="en-US"/>
          </a:p>
        </p:txBody>
      </p:sp>
      <p:sp>
        <p:nvSpPr>
          <p:cNvPr id="12" name="TextBox 11">
            <a:extLst>
              <a:ext uri="{FF2B5EF4-FFF2-40B4-BE49-F238E27FC236}">
                <a16:creationId xmlns:a16="http://schemas.microsoft.com/office/drawing/2014/main" id="{A40A6282-4906-4168-AC3B-BFA808857D3E}"/>
              </a:ext>
            </a:extLst>
          </p:cNvPr>
          <p:cNvSpPr txBox="1"/>
          <p:nvPr/>
        </p:nvSpPr>
        <p:spPr>
          <a:xfrm>
            <a:off x="935042" y="41852"/>
            <a:ext cx="11097480" cy="1200329"/>
          </a:xfrm>
          <a:prstGeom prst="rect">
            <a:avLst/>
          </a:prstGeom>
          <a:noFill/>
        </p:spPr>
        <p:txBody>
          <a:bodyPr wrap="square" rtlCol="0">
            <a:spAutoFit/>
          </a:bodyPr>
          <a:lstStyle/>
          <a:p>
            <a:pPr algn="ctr"/>
            <a:r>
              <a:rPr lang="en-US" sz="3600" b="1" dirty="0">
                <a:solidFill>
                  <a:schemeClr val="bg1"/>
                </a:solidFill>
                <a:latin typeface="Century Gothic" panose="020B0502020202020204" pitchFamily="34" charset="0"/>
                <a:cs typeface="Times New Roman" panose="02020603050405020304" pitchFamily="18" charset="0"/>
              </a:rPr>
              <a:t>MOTION PLANNING FOR A DUBIN’S CAR USING RRT</a:t>
            </a:r>
            <a:endParaRPr lang="en-IN" sz="3600" b="1" dirty="0">
              <a:solidFill>
                <a:schemeClr val="bg1"/>
              </a:solidFill>
              <a:latin typeface="Century Gothic" panose="020B050202020202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C1100B1A-69F1-417A-A166-8C102536644C}"/>
              </a:ext>
            </a:extLst>
          </p:cNvPr>
          <p:cNvSpPr txBox="1"/>
          <p:nvPr/>
        </p:nvSpPr>
        <p:spPr>
          <a:xfrm>
            <a:off x="985185" y="2832098"/>
            <a:ext cx="4466515" cy="1754326"/>
          </a:xfrm>
          <a:prstGeom prst="rect">
            <a:avLst/>
          </a:prstGeom>
          <a:noFill/>
        </p:spPr>
        <p:txBody>
          <a:bodyPr wrap="square" rtlCol="0">
            <a:spAutoFit/>
          </a:bodyPr>
          <a:lstStyle/>
          <a:p>
            <a:pPr algn="ctr"/>
            <a:r>
              <a:rPr lang="en-US" sz="3600" b="1" dirty="0">
                <a:latin typeface="Century Gothic" panose="020B0502020202020204" pitchFamily="34" charset="0"/>
                <a:cs typeface="Times New Roman" panose="02020603050405020304" pitchFamily="18" charset="0"/>
              </a:rPr>
              <a:t>CPSC 8810</a:t>
            </a:r>
          </a:p>
          <a:p>
            <a:pPr algn="ctr"/>
            <a:r>
              <a:rPr lang="en-US" sz="3600" b="1" dirty="0">
                <a:latin typeface="Century Gothic" panose="020B0502020202020204" pitchFamily="34" charset="0"/>
                <a:cs typeface="Times New Roman" panose="02020603050405020304" pitchFamily="18" charset="0"/>
              </a:rPr>
              <a:t>FINAL PROJECT</a:t>
            </a:r>
          </a:p>
          <a:p>
            <a:pPr algn="ctr"/>
            <a:r>
              <a:rPr lang="en-US" sz="3600" b="1" dirty="0">
                <a:latin typeface="Century Gothic" panose="020B0502020202020204" pitchFamily="34" charset="0"/>
                <a:cs typeface="Times New Roman" panose="02020603050405020304" pitchFamily="18" charset="0"/>
              </a:rPr>
              <a:t> </a:t>
            </a:r>
            <a:endParaRPr lang="en-IN" sz="3600" b="1" dirty="0">
              <a:latin typeface="Century Gothic" panose="020B0502020202020204" pitchFamily="34" charset="0"/>
              <a:cs typeface="Times New Roman" panose="02020603050405020304" pitchFamily="18" charset="0"/>
            </a:endParaRPr>
          </a:p>
        </p:txBody>
      </p:sp>
    </p:spTree>
    <p:extLst>
      <p:ext uri="{BB962C8B-B14F-4D97-AF65-F5344CB8AC3E}">
        <p14:creationId xmlns:p14="http://schemas.microsoft.com/office/powerpoint/2010/main" val="28146925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DUBIN’S PATH : GENERATION</a:t>
            </a:r>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p:txBody>
          <a:bodyPr/>
          <a:lstStyle/>
          <a:p>
            <a:fld id="{4424DB6E-ED7D-4408-991C-15897CDB5783}" type="slidenum">
              <a:rPr lang="en-US" smtClean="0"/>
              <a:t>10</a:t>
            </a:fld>
            <a:endParaRPr lang="en-US"/>
          </a:p>
        </p:txBody>
      </p:sp>
      <p:sp>
        <p:nvSpPr>
          <p:cNvPr id="4" name="Rectangle 3">
            <a:extLst>
              <a:ext uri="{FF2B5EF4-FFF2-40B4-BE49-F238E27FC236}">
                <a16:creationId xmlns:a16="http://schemas.microsoft.com/office/drawing/2014/main" id="{C5709C1A-D743-4D46-B2FF-8E1FD1A1CFF7}"/>
              </a:ext>
            </a:extLst>
          </p:cNvPr>
          <p:cNvSpPr/>
          <p:nvPr/>
        </p:nvSpPr>
        <p:spPr>
          <a:xfrm>
            <a:off x="65985" y="1487326"/>
            <a:ext cx="11510129" cy="646331"/>
          </a:xfrm>
          <a:prstGeom prst="rect">
            <a:avLst/>
          </a:prstGeom>
        </p:spPr>
        <p:txBody>
          <a:bodyPr wrap="square">
            <a:spAutoFit/>
          </a:bodyPr>
          <a:lstStyle/>
          <a:p>
            <a:pPr marL="285750" indent="-285750">
              <a:buFont typeface="Arial" panose="020B0604020202020204" pitchFamily="34" charset="0"/>
              <a:buChar char="•"/>
            </a:pPr>
            <a:r>
              <a:rPr lang="en-US" dirty="0">
                <a:cs typeface="Times New Roman" panose="02020603050405020304" pitchFamily="18" charset="0"/>
              </a:rPr>
              <a:t>The start and endpoint are taken as the center points of the circle and the minimum turning radius is taken as the radius of these circles.</a:t>
            </a:r>
          </a:p>
        </p:txBody>
      </p:sp>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id="{3BE5895D-33B8-4D98-B542-BDF60F3AAD66}"/>
                  </a:ext>
                </a:extLst>
              </p:cNvPr>
              <p:cNvSpPr/>
              <p:nvPr/>
            </p:nvSpPr>
            <p:spPr>
              <a:xfrm>
                <a:off x="1998235" y="2169281"/>
                <a:ext cx="6096000" cy="996683"/>
              </a:xfrm>
              <a:prstGeom prst="rect">
                <a:avLst/>
              </a:prstGeom>
            </p:spPr>
            <p:txBody>
              <a:bodyPr>
                <a:spAutoFit/>
              </a:bodyPr>
              <a:lstStyle/>
              <a:p>
                <a:pPr algn="just">
                  <a:spcAft>
                    <a:spcPts val="0"/>
                  </a:spcAft>
                </a:pPr>
                <a14:m>
                  <m:oMath xmlns:m="http://schemas.openxmlformats.org/officeDocument/2006/math">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𝑃</m:t>
                        </m:r>
                      </m:e>
                      <m:sub>
                        <m:r>
                          <a:rPr lang="en-US" i="1">
                            <a:latin typeface="Cambria Math" panose="02040503050406030204" pitchFamily="18" charset="0"/>
                            <a:ea typeface="Cambria Math" panose="02040503050406030204" pitchFamily="18" charset="0"/>
                          </a:rPr>
                          <m:t>𝑐</m:t>
                        </m:r>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m:t>
                    </m:r>
                    <m:d>
                      <m:dPr>
                        <m:ctrlPr>
                          <a:rPr lang="en-IN" i="1">
                            <a:latin typeface="Cambria Math" panose="02040503050406030204" pitchFamily="18" charset="0"/>
                            <a:ea typeface="Cambria Math" panose="02040503050406030204" pitchFamily="18" charset="0"/>
                          </a:rPr>
                        </m:ctrlPr>
                      </m:dPr>
                      <m:e>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 </m:t>
                        </m:r>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𝑟</m:t>
                            </m:r>
                          </m:e>
                          <m:sub>
                            <m:r>
                              <a:rPr lang="en-US" i="1">
                                <a:latin typeface="Cambria Math" panose="02040503050406030204" pitchFamily="18" charset="0"/>
                                <a:ea typeface="Cambria Math" panose="02040503050406030204" pitchFamily="18" charset="0"/>
                              </a:rPr>
                              <m:t>𝑚𝑖𝑛</m:t>
                            </m:r>
                          </m:sub>
                        </m:sSub>
                        <m:r>
                          <a:rPr lang="en-US" i="1">
                            <a:latin typeface="Cambria Math" panose="02040503050406030204" pitchFamily="18" charset="0"/>
                            <a:ea typeface="Cambria Math" panose="02040503050406030204" pitchFamily="18" charset="0"/>
                          </a:rPr>
                          <m:t>∗</m:t>
                        </m:r>
                        <m:func>
                          <m:funcPr>
                            <m:ctrlPr>
                              <a:rPr lang="en-IN" i="1">
                                <a:latin typeface="Cambria Math" panose="02040503050406030204" pitchFamily="18" charset="0"/>
                                <a:ea typeface="Cambria Math" panose="02040503050406030204" pitchFamily="18" charset="0"/>
                              </a:rPr>
                            </m:ctrlPr>
                          </m:funcPr>
                          <m:fName>
                            <m:r>
                              <m:rPr>
                                <m:sty m:val="p"/>
                              </m:rPr>
                              <a:rPr lang="en-US">
                                <a:latin typeface="Cambria Math" panose="02040503050406030204" pitchFamily="18" charset="0"/>
                                <a:ea typeface="Cambria Math" panose="02040503050406030204" pitchFamily="18" charset="0"/>
                              </a:rPr>
                              <m:t>cos</m:t>
                            </m:r>
                          </m:fName>
                          <m:e>
                            <m:d>
                              <m:dPr>
                                <m:ctrlPr>
                                  <a:rPr lang="en-IN" i="1">
                                    <a:latin typeface="Cambria Math" panose="02040503050406030204" pitchFamily="18" charset="0"/>
                                    <a:ea typeface="Cambria Math" panose="02040503050406030204" pitchFamily="18" charset="0"/>
                                  </a:rPr>
                                </m:ctrlPr>
                              </m:dPr>
                              <m:e>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𝜃</m:t>
                                    </m:r>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 </m:t>
                                </m:r>
                                <m:f>
                                  <m:fPr>
                                    <m:ctrlPr>
                                      <a:rPr lang="en-IN"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𝜋</m:t>
                                    </m:r>
                                  </m:num>
                                  <m:den>
                                    <m:r>
                                      <a:rPr lang="en-US" i="1">
                                        <a:latin typeface="Cambria Math" panose="02040503050406030204" pitchFamily="18" charset="0"/>
                                        <a:ea typeface="Cambria Math" panose="02040503050406030204" pitchFamily="18" charset="0"/>
                                      </a:rPr>
                                      <m:t>2</m:t>
                                    </m:r>
                                  </m:den>
                                </m:f>
                              </m:e>
                            </m:d>
                          </m:e>
                        </m:func>
                        <m:r>
                          <a:rPr lang="en-US" i="1">
                            <a:latin typeface="Cambria Math" panose="02040503050406030204" pitchFamily="18" charset="0"/>
                            <a:ea typeface="Cambria Math" panose="02040503050406030204" pitchFamily="18" charset="0"/>
                          </a:rPr>
                          <m:t>,</m:t>
                        </m:r>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𝑦</m:t>
                            </m:r>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 </m:t>
                        </m:r>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𝑟</m:t>
                            </m:r>
                          </m:e>
                          <m:sub>
                            <m:r>
                              <a:rPr lang="en-US" i="1">
                                <a:latin typeface="Cambria Math" panose="02040503050406030204" pitchFamily="18" charset="0"/>
                                <a:ea typeface="Cambria Math" panose="02040503050406030204" pitchFamily="18" charset="0"/>
                              </a:rPr>
                              <m:t>𝑚𝑖𝑛</m:t>
                            </m:r>
                          </m:sub>
                        </m:sSub>
                        <m:r>
                          <a:rPr lang="en-US" i="1">
                            <a:latin typeface="Cambria Math" panose="02040503050406030204" pitchFamily="18" charset="0"/>
                            <a:ea typeface="Cambria Math" panose="02040503050406030204" pitchFamily="18" charset="0"/>
                          </a:rPr>
                          <m:t>∗</m:t>
                        </m:r>
                        <m:func>
                          <m:funcPr>
                            <m:ctrlPr>
                              <a:rPr lang="en-IN" i="1">
                                <a:latin typeface="Cambria Math" panose="02040503050406030204" pitchFamily="18" charset="0"/>
                                <a:ea typeface="Cambria Math" panose="02040503050406030204" pitchFamily="18" charset="0"/>
                              </a:rPr>
                            </m:ctrlPr>
                          </m:funcPr>
                          <m:fName>
                            <m:r>
                              <m:rPr>
                                <m:sty m:val="p"/>
                              </m:rPr>
                              <a:rPr lang="en-US">
                                <a:latin typeface="Cambria Math" panose="02040503050406030204" pitchFamily="18" charset="0"/>
                                <a:ea typeface="Cambria Math" panose="02040503050406030204" pitchFamily="18" charset="0"/>
                              </a:rPr>
                              <m:t>sin</m:t>
                            </m:r>
                          </m:fName>
                          <m:e>
                            <m:d>
                              <m:dPr>
                                <m:ctrlPr>
                                  <a:rPr lang="en-IN" i="1">
                                    <a:latin typeface="Cambria Math" panose="02040503050406030204" pitchFamily="18" charset="0"/>
                                    <a:ea typeface="Cambria Math" panose="02040503050406030204" pitchFamily="18" charset="0"/>
                                  </a:rPr>
                                </m:ctrlPr>
                              </m:dPr>
                              <m:e>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𝜃</m:t>
                                    </m:r>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 </m:t>
                                </m:r>
                                <m:f>
                                  <m:fPr>
                                    <m:ctrlPr>
                                      <a:rPr lang="en-IN"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𝜋</m:t>
                                    </m:r>
                                  </m:num>
                                  <m:den>
                                    <m:r>
                                      <a:rPr lang="en-US" i="1">
                                        <a:latin typeface="Cambria Math" panose="02040503050406030204" pitchFamily="18" charset="0"/>
                                        <a:ea typeface="Cambria Math" panose="02040503050406030204" pitchFamily="18" charset="0"/>
                                      </a:rPr>
                                      <m:t>2</m:t>
                                    </m:r>
                                  </m:den>
                                </m:f>
                              </m:e>
                            </m:d>
                          </m:e>
                        </m:func>
                        <m:r>
                          <a:rPr lang="en-US" i="1">
                            <a:latin typeface="Cambria Math" panose="02040503050406030204" pitchFamily="18" charset="0"/>
                            <a:ea typeface="Cambria Math" panose="02040503050406030204" pitchFamily="18" charset="0"/>
                          </a:rPr>
                          <m:t> </m:t>
                        </m:r>
                      </m:e>
                    </m:d>
                  </m:oMath>
                </a14:m>
                <a:r>
                  <a:rPr lang="en-US" dirty="0">
                    <a:latin typeface="Cambria Math" panose="02040503050406030204" pitchFamily="18" charset="0"/>
                    <a:ea typeface="Cambria Math" panose="02040503050406030204" pitchFamily="18" charset="0"/>
                  </a:rPr>
                  <a:t> </a:t>
                </a:r>
                <a:endParaRPr lang="en-IN" dirty="0">
                  <a:latin typeface="Cambria Math" panose="02040503050406030204" pitchFamily="18" charset="0"/>
                  <a:ea typeface="Cambria Math" panose="02040503050406030204" pitchFamily="18" charset="0"/>
                </a:endParaRPr>
              </a:p>
              <a:p>
                <a14:m>
                  <m:oMathPara xmlns:m="http://schemas.openxmlformats.org/officeDocument/2006/math">
                    <m:oMathParaPr>
                      <m:jc m:val="centerGroup"/>
                    </m:oMathParaPr>
                    <m:oMath xmlns:m="http://schemas.openxmlformats.org/officeDocument/2006/math">
                      <m:sSub>
                        <m:sSubPr>
                          <m:ctrlPr>
                            <a:rPr lang="en-IN" i="1" smtClean="0">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𝑐</m:t>
                          </m:r>
                          <m:r>
                            <a:rPr lang="en-US" i="1">
                              <a:latin typeface="Cambria Math" panose="02040503050406030204" pitchFamily="18" charset="0"/>
                              <a:ea typeface="Cambria Math" panose="02040503050406030204" pitchFamily="18" charset="0"/>
                              <a:cs typeface="Times New Roman" panose="02020603050405020304" pitchFamily="18" charset="0"/>
                            </a:rPr>
                            <m:t>2</m:t>
                          </m:r>
                        </m:sub>
                      </m:sSub>
                      <m:r>
                        <a:rPr lang="en-US" i="1">
                          <a:latin typeface="Cambria Math" panose="02040503050406030204" pitchFamily="18" charset="0"/>
                          <a:ea typeface="Cambria Math" panose="02040503050406030204" pitchFamily="18" charset="0"/>
                          <a:cs typeface="Times New Roman" panose="02020603050405020304" pitchFamily="18" charset="0"/>
                        </a:rPr>
                        <m:t>=</m:t>
                      </m:r>
                      <m:d>
                        <m:dPr>
                          <m:ctrlPr>
                            <a:rPr lang="en-IN" i="1">
                              <a:effectLst/>
                              <a:latin typeface="Cambria Math" panose="02040503050406030204" pitchFamily="18" charset="0"/>
                              <a:ea typeface="Cambria Math" panose="02040503050406030204" pitchFamily="18" charset="0"/>
                            </a:rPr>
                          </m:ctrlPr>
                        </m:dPr>
                        <m:e>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𝑥</m:t>
                              </m:r>
                            </m:e>
                            <m:sub>
                              <m:r>
                                <a:rPr lang="en-US" i="1">
                                  <a:latin typeface="Cambria Math" panose="02040503050406030204" pitchFamily="18" charset="0"/>
                                  <a:ea typeface="Cambria Math" panose="02040503050406030204" pitchFamily="18" charset="0"/>
                                  <a:cs typeface="Times New Roman" panose="02020603050405020304" pitchFamily="18" charset="0"/>
                                </a:rPr>
                                <m:t>2</m:t>
                              </m:r>
                            </m:sub>
                          </m:sSub>
                          <m:r>
                            <a:rPr lang="en-US" i="1">
                              <a:latin typeface="Cambria Math" panose="02040503050406030204" pitchFamily="18" charset="0"/>
                              <a:ea typeface="Cambria Math" panose="02040503050406030204" pitchFamily="18" charset="0"/>
                              <a:cs typeface="Times New Roman" panose="02020603050405020304" pitchFamily="18" charset="0"/>
                            </a:rPr>
                            <m:t>+ </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𝑟</m:t>
                              </m:r>
                            </m:e>
                            <m:sub>
                              <m:r>
                                <a:rPr lang="en-US" i="1">
                                  <a:latin typeface="Cambria Math" panose="02040503050406030204" pitchFamily="18" charset="0"/>
                                  <a:ea typeface="Cambria Math" panose="02040503050406030204" pitchFamily="18" charset="0"/>
                                  <a:cs typeface="Times New Roman" panose="02020603050405020304" pitchFamily="18" charset="0"/>
                                </a:rPr>
                                <m:t>𝑚𝑖𝑛</m:t>
                              </m:r>
                            </m:sub>
                          </m:sSub>
                          <m:r>
                            <a:rPr lang="en-US" i="1">
                              <a:latin typeface="Cambria Math" panose="02040503050406030204" pitchFamily="18" charset="0"/>
                              <a:ea typeface="Cambria Math" panose="02040503050406030204" pitchFamily="18" charset="0"/>
                              <a:cs typeface="Times New Roman" panose="02020603050405020304" pitchFamily="18" charset="0"/>
                            </a:rPr>
                            <m:t>∗</m:t>
                          </m:r>
                          <m:func>
                            <m:funcPr>
                              <m:ctrlPr>
                                <a:rPr lang="en-IN" i="1">
                                  <a:effectLst/>
                                  <a:latin typeface="Cambria Math" panose="02040503050406030204" pitchFamily="18" charset="0"/>
                                  <a:ea typeface="Cambria Math" panose="02040503050406030204" pitchFamily="18" charset="0"/>
                                </a:rPr>
                              </m:ctrlPr>
                            </m:funcPr>
                            <m:fName>
                              <m:r>
                                <m:rPr>
                                  <m:sty m:val="p"/>
                                </m:rPr>
                                <a:rPr lang="en-US">
                                  <a:latin typeface="Cambria Math" panose="02040503050406030204" pitchFamily="18" charset="0"/>
                                  <a:ea typeface="Cambria Math" panose="02040503050406030204" pitchFamily="18" charset="0"/>
                                  <a:cs typeface="Times New Roman" panose="02020603050405020304" pitchFamily="18" charset="0"/>
                                </a:rPr>
                                <m:t>cos</m:t>
                              </m:r>
                            </m:fName>
                            <m:e>
                              <m:d>
                                <m:dPr>
                                  <m:ctrlPr>
                                    <a:rPr lang="en-IN" i="1">
                                      <a:effectLst/>
                                      <a:latin typeface="Cambria Math" panose="02040503050406030204" pitchFamily="18" charset="0"/>
                                      <a:ea typeface="Cambria Math" panose="02040503050406030204" pitchFamily="18" charset="0"/>
                                    </a:rPr>
                                  </m:ctrlPr>
                                </m:dPr>
                                <m:e>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𝜃</m:t>
                                      </m:r>
                                    </m:e>
                                    <m:sub>
                                      <m:r>
                                        <a:rPr lang="en-US" i="1">
                                          <a:latin typeface="Cambria Math" panose="02040503050406030204" pitchFamily="18" charset="0"/>
                                          <a:ea typeface="Cambria Math" panose="02040503050406030204" pitchFamily="18" charset="0"/>
                                          <a:cs typeface="Times New Roman" panose="02020603050405020304" pitchFamily="18" charset="0"/>
                                        </a:rPr>
                                        <m:t>2</m:t>
                                      </m:r>
                                    </m:sub>
                                  </m:sSub>
                                  <m:r>
                                    <a:rPr lang="en-US" i="1">
                                      <a:latin typeface="Cambria Math" panose="02040503050406030204" pitchFamily="18" charset="0"/>
                                      <a:ea typeface="Cambria Math" panose="02040503050406030204" pitchFamily="18" charset="0"/>
                                      <a:cs typeface="Times New Roman" panose="02020603050405020304" pitchFamily="18" charset="0"/>
                                    </a:rPr>
                                    <m:t>− </m:t>
                                  </m:r>
                                  <m:f>
                                    <m:fPr>
                                      <m:ctrlPr>
                                        <a:rPr lang="en-IN" i="1">
                                          <a:effectLst/>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cs typeface="Times New Roman" panose="02020603050405020304" pitchFamily="18" charset="0"/>
                                        </a:rPr>
                                        <m:t>𝜋</m:t>
                                      </m:r>
                                    </m:num>
                                    <m:den>
                                      <m:r>
                                        <a:rPr lang="en-US" i="1">
                                          <a:latin typeface="Cambria Math" panose="02040503050406030204" pitchFamily="18" charset="0"/>
                                          <a:ea typeface="Cambria Math" panose="02040503050406030204" pitchFamily="18" charset="0"/>
                                          <a:cs typeface="Times New Roman" panose="02020603050405020304" pitchFamily="18" charset="0"/>
                                        </a:rPr>
                                        <m:t>2</m:t>
                                      </m:r>
                                    </m:den>
                                  </m:f>
                                </m:e>
                              </m:d>
                            </m:e>
                          </m:func>
                          <m:r>
                            <a:rPr lang="en-US"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𝑦</m:t>
                              </m:r>
                            </m:e>
                            <m:sub>
                              <m:r>
                                <a:rPr lang="en-US" i="1">
                                  <a:latin typeface="Cambria Math" panose="02040503050406030204" pitchFamily="18" charset="0"/>
                                  <a:ea typeface="Cambria Math" panose="02040503050406030204" pitchFamily="18" charset="0"/>
                                  <a:cs typeface="Times New Roman" panose="02020603050405020304" pitchFamily="18" charset="0"/>
                                </a:rPr>
                                <m:t>2</m:t>
                              </m:r>
                            </m:sub>
                          </m:sSub>
                          <m:r>
                            <a:rPr lang="en-US" i="1">
                              <a:latin typeface="Cambria Math" panose="02040503050406030204" pitchFamily="18" charset="0"/>
                              <a:ea typeface="Cambria Math" panose="02040503050406030204" pitchFamily="18" charset="0"/>
                              <a:cs typeface="Times New Roman" panose="02020603050405020304" pitchFamily="18" charset="0"/>
                            </a:rPr>
                            <m:t>+ </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𝑟</m:t>
                              </m:r>
                            </m:e>
                            <m:sub>
                              <m:r>
                                <a:rPr lang="en-US" i="1">
                                  <a:latin typeface="Cambria Math" panose="02040503050406030204" pitchFamily="18" charset="0"/>
                                  <a:ea typeface="Cambria Math" panose="02040503050406030204" pitchFamily="18" charset="0"/>
                                  <a:cs typeface="Times New Roman" panose="02020603050405020304" pitchFamily="18" charset="0"/>
                                </a:rPr>
                                <m:t>𝑚𝑖𝑛</m:t>
                              </m:r>
                            </m:sub>
                          </m:sSub>
                          <m:r>
                            <a:rPr lang="en-US" i="1">
                              <a:latin typeface="Cambria Math" panose="02040503050406030204" pitchFamily="18" charset="0"/>
                              <a:ea typeface="Cambria Math" panose="02040503050406030204" pitchFamily="18" charset="0"/>
                              <a:cs typeface="Times New Roman" panose="02020603050405020304" pitchFamily="18" charset="0"/>
                            </a:rPr>
                            <m:t>∗</m:t>
                          </m:r>
                          <m:func>
                            <m:funcPr>
                              <m:ctrlPr>
                                <a:rPr lang="en-IN" i="1">
                                  <a:effectLst/>
                                  <a:latin typeface="Cambria Math" panose="02040503050406030204" pitchFamily="18" charset="0"/>
                                  <a:ea typeface="Cambria Math" panose="02040503050406030204" pitchFamily="18" charset="0"/>
                                </a:rPr>
                              </m:ctrlPr>
                            </m:funcPr>
                            <m:fName>
                              <m:r>
                                <m:rPr>
                                  <m:sty m:val="p"/>
                                </m:rPr>
                                <a:rPr lang="en-US">
                                  <a:latin typeface="Cambria Math" panose="02040503050406030204" pitchFamily="18" charset="0"/>
                                  <a:ea typeface="Cambria Math" panose="02040503050406030204" pitchFamily="18" charset="0"/>
                                  <a:cs typeface="Times New Roman" panose="02020603050405020304" pitchFamily="18" charset="0"/>
                                </a:rPr>
                                <m:t>sin</m:t>
                              </m:r>
                            </m:fName>
                            <m:e>
                              <m:d>
                                <m:dPr>
                                  <m:ctrlPr>
                                    <a:rPr lang="en-IN" i="1">
                                      <a:effectLst/>
                                      <a:latin typeface="Cambria Math" panose="02040503050406030204" pitchFamily="18" charset="0"/>
                                      <a:ea typeface="Cambria Math" panose="02040503050406030204" pitchFamily="18" charset="0"/>
                                    </a:rPr>
                                  </m:ctrlPr>
                                </m:dPr>
                                <m:e>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𝜃</m:t>
                                      </m:r>
                                    </m:e>
                                    <m:sub>
                                      <m:r>
                                        <a:rPr lang="en-US" i="1">
                                          <a:latin typeface="Cambria Math" panose="02040503050406030204" pitchFamily="18" charset="0"/>
                                          <a:ea typeface="Cambria Math" panose="02040503050406030204" pitchFamily="18" charset="0"/>
                                          <a:cs typeface="Times New Roman" panose="02020603050405020304" pitchFamily="18" charset="0"/>
                                        </a:rPr>
                                        <m:t>2</m:t>
                                      </m:r>
                                    </m:sub>
                                  </m:sSub>
                                  <m:r>
                                    <a:rPr lang="en-US" i="1">
                                      <a:latin typeface="Cambria Math" panose="02040503050406030204" pitchFamily="18" charset="0"/>
                                      <a:ea typeface="Cambria Math" panose="02040503050406030204" pitchFamily="18" charset="0"/>
                                      <a:cs typeface="Times New Roman" panose="02020603050405020304" pitchFamily="18" charset="0"/>
                                    </a:rPr>
                                    <m:t>− </m:t>
                                  </m:r>
                                  <m:f>
                                    <m:fPr>
                                      <m:ctrlPr>
                                        <a:rPr lang="en-IN" i="1">
                                          <a:effectLst/>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cs typeface="Times New Roman" panose="02020603050405020304" pitchFamily="18" charset="0"/>
                                        </a:rPr>
                                        <m:t>𝜋</m:t>
                                      </m:r>
                                    </m:num>
                                    <m:den>
                                      <m:r>
                                        <a:rPr lang="en-US" i="1">
                                          <a:latin typeface="Cambria Math" panose="02040503050406030204" pitchFamily="18" charset="0"/>
                                          <a:ea typeface="Cambria Math" panose="02040503050406030204" pitchFamily="18" charset="0"/>
                                          <a:cs typeface="Times New Roman" panose="02020603050405020304" pitchFamily="18" charset="0"/>
                                        </a:rPr>
                                        <m:t>2</m:t>
                                      </m:r>
                                    </m:den>
                                  </m:f>
                                </m:e>
                              </m:d>
                            </m:e>
                          </m:func>
                          <m:r>
                            <a:rPr lang="en-US" i="1">
                              <a:latin typeface="Cambria Math" panose="02040503050406030204" pitchFamily="18" charset="0"/>
                              <a:ea typeface="Cambria Math" panose="02040503050406030204" pitchFamily="18" charset="0"/>
                              <a:cs typeface="Times New Roman" panose="02020603050405020304" pitchFamily="18" charset="0"/>
                            </a:rPr>
                            <m:t> </m:t>
                          </m:r>
                        </m:e>
                      </m:d>
                    </m:oMath>
                  </m:oMathPara>
                </a14:m>
                <a:endParaRPr lang="en-IN" dirty="0">
                  <a:latin typeface="Cambria Math" panose="02040503050406030204" pitchFamily="18" charset="0"/>
                  <a:ea typeface="Cambria Math" panose="02040503050406030204" pitchFamily="18" charset="0"/>
                </a:endParaRPr>
              </a:p>
            </p:txBody>
          </p:sp>
        </mc:Choice>
        <mc:Fallback>
          <p:sp>
            <p:nvSpPr>
              <p:cNvPr id="7" name="Rectangle 6">
                <a:extLst>
                  <a:ext uri="{FF2B5EF4-FFF2-40B4-BE49-F238E27FC236}">
                    <a16:creationId xmlns:a16="http://schemas.microsoft.com/office/drawing/2014/main" id="{3BE5895D-33B8-4D98-B542-BDF60F3AAD66}"/>
                  </a:ext>
                </a:extLst>
              </p:cNvPr>
              <p:cNvSpPr>
                <a:spLocks noRot="1" noChangeAspect="1" noMove="1" noResize="1" noEditPoints="1" noAdjustHandles="1" noChangeArrowheads="1" noChangeShapeType="1" noTextEdit="1"/>
              </p:cNvSpPr>
              <p:nvPr/>
            </p:nvSpPr>
            <p:spPr>
              <a:xfrm>
                <a:off x="1998235" y="2169281"/>
                <a:ext cx="6096000" cy="996683"/>
              </a:xfrm>
              <a:prstGeom prst="rect">
                <a:avLst/>
              </a:prstGeom>
              <a:blipFill>
                <a:blip r:embed="rId4"/>
                <a:stretch>
                  <a:fillRect/>
                </a:stretch>
              </a:blipFill>
            </p:spPr>
            <p:txBody>
              <a:bodyPr/>
              <a:lstStyle/>
              <a:p>
                <a:r>
                  <a:rPr lang="en-IN">
                    <a:noFill/>
                  </a:rPr>
                  <a:t> </a:t>
                </a:r>
              </a:p>
            </p:txBody>
          </p:sp>
        </mc:Fallback>
      </mc:AlternateContent>
      <p:sp>
        <p:nvSpPr>
          <p:cNvPr id="10" name="Rectangle 9">
            <a:extLst>
              <a:ext uri="{FF2B5EF4-FFF2-40B4-BE49-F238E27FC236}">
                <a16:creationId xmlns:a16="http://schemas.microsoft.com/office/drawing/2014/main" id="{A0262A0D-9B89-4735-AE6A-6842BA278DE2}"/>
              </a:ext>
            </a:extLst>
          </p:cNvPr>
          <p:cNvSpPr/>
          <p:nvPr/>
        </p:nvSpPr>
        <p:spPr>
          <a:xfrm>
            <a:off x="65984" y="3369646"/>
            <a:ext cx="11604399" cy="369332"/>
          </a:xfrm>
          <a:prstGeom prst="rect">
            <a:avLst/>
          </a:prstGeom>
        </p:spPr>
        <p:txBody>
          <a:bodyPr wrap="square">
            <a:spAutoFit/>
          </a:bodyPr>
          <a:lstStyle/>
          <a:p>
            <a:pPr marL="285750" indent="-285750">
              <a:buFont typeface="Arial" panose="020B0604020202020204" pitchFamily="34" charset="0"/>
              <a:buChar char="•"/>
            </a:pPr>
            <a:r>
              <a:rPr lang="en-IN" dirty="0">
                <a:cs typeface="Times New Roman" panose="02020603050405020304" pitchFamily="18" charset="0"/>
              </a:rPr>
              <a:t>Then, the tangent points and the theta at which these points must be connected is calculated as shown below:</a:t>
            </a:r>
          </a:p>
        </p:txBody>
      </p:sp>
      <mc:AlternateContent xmlns:mc="http://schemas.openxmlformats.org/markup-compatibility/2006">
        <mc:Choice xmlns:a14="http://schemas.microsoft.com/office/drawing/2010/main" Requires="a14">
          <p:sp>
            <p:nvSpPr>
              <p:cNvPr id="11" name="Rectangle 10">
                <a:extLst>
                  <a:ext uri="{FF2B5EF4-FFF2-40B4-BE49-F238E27FC236}">
                    <a16:creationId xmlns:a16="http://schemas.microsoft.com/office/drawing/2014/main" id="{427DDE05-D53F-4FA9-8729-43594D3ADC19}"/>
                  </a:ext>
                </a:extLst>
              </p:cNvPr>
              <p:cNvSpPr/>
              <p:nvPr/>
            </p:nvSpPr>
            <p:spPr>
              <a:xfrm>
                <a:off x="1998235" y="3891312"/>
                <a:ext cx="2275495" cy="547714"/>
              </a:xfrm>
              <a:prstGeom prst="rect">
                <a:avLst/>
              </a:prstGeom>
            </p:spPr>
            <p:txBody>
              <a:bodyPr wrap="none">
                <a:spAutoFit/>
              </a:bodyPr>
              <a:lstStyle/>
              <a:p>
                <a14:m>
                  <m:oMath xmlns:m="http://schemas.openxmlformats.org/officeDocument/2006/math">
                    <m:r>
                      <a:rPr lang="en-US" i="1">
                        <a:latin typeface="Cambria Math" panose="02040503050406030204" pitchFamily="18" charset="0"/>
                        <a:ea typeface="Cambria Math" panose="02040503050406030204" pitchFamily="18" charset="0"/>
                        <a:cs typeface="Times New Roman" panose="02020603050405020304" pitchFamily="18" charset="0"/>
                      </a:rPr>
                      <m:t>𝜃</m:t>
                    </m:r>
                    <m:r>
                      <a:rPr lang="en-US" i="1">
                        <a:latin typeface="Cambria Math" panose="02040503050406030204" pitchFamily="18" charset="0"/>
                        <a:ea typeface="Cambria Math" panose="02040503050406030204" pitchFamily="18" charset="0"/>
                        <a:cs typeface="Times New Roman" panose="02020603050405020304" pitchFamily="18" charset="0"/>
                      </a:rPr>
                      <m:t>=</m:t>
                    </m:r>
                    <m:sSup>
                      <m:sSupPr>
                        <m:ctrlPr>
                          <a:rPr lang="en-IN" i="1">
                            <a:effectLst/>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cs typeface="Times New Roman" panose="02020603050405020304" pitchFamily="18" charset="0"/>
                          </a:rPr>
                          <m:t>𝑡𝑎𝑛</m:t>
                        </m:r>
                      </m:e>
                      <m:sup>
                        <m:r>
                          <a:rPr lang="en-US" i="1">
                            <a:latin typeface="Cambria Math" panose="02040503050406030204" pitchFamily="18" charset="0"/>
                            <a:ea typeface="Cambria Math" panose="02040503050406030204" pitchFamily="18" charset="0"/>
                            <a:cs typeface="Times New Roman" panose="02020603050405020304" pitchFamily="18" charset="0"/>
                          </a:rPr>
                          <m:t>−1</m:t>
                        </m:r>
                      </m:sup>
                    </m:sSup>
                    <m:r>
                      <a:rPr lang="en-US" i="1">
                        <a:latin typeface="Cambria Math" panose="02040503050406030204" pitchFamily="18" charset="0"/>
                        <a:ea typeface="Cambria Math" panose="02040503050406030204" pitchFamily="18" charset="0"/>
                        <a:cs typeface="Times New Roman" panose="02020603050405020304" pitchFamily="18" charset="0"/>
                      </a:rPr>
                      <m:t>(</m:t>
                    </m:r>
                    <m:f>
                      <m:fPr>
                        <m:ctrlPr>
                          <a:rPr lang="en-IN" i="1">
                            <a:effectLst/>
                            <a:latin typeface="Cambria Math" panose="02040503050406030204" pitchFamily="18" charset="0"/>
                            <a:ea typeface="Cambria Math" panose="02040503050406030204" pitchFamily="18" charset="0"/>
                          </a:rPr>
                        </m:ctrlPr>
                      </m:fPr>
                      <m:num>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𝑐</m:t>
                            </m:r>
                            <m:r>
                              <a:rPr lang="en-US" i="1">
                                <a:latin typeface="Cambria Math" panose="02040503050406030204" pitchFamily="18" charset="0"/>
                                <a:ea typeface="Cambria Math" panose="02040503050406030204" pitchFamily="18" charset="0"/>
                                <a:cs typeface="Times New Roman" panose="02020603050405020304" pitchFamily="18" charset="0"/>
                              </a:rPr>
                              <m:t>2</m:t>
                            </m:r>
                            <m:r>
                              <a:rPr lang="en-US" i="1">
                                <a:latin typeface="Cambria Math" panose="02040503050406030204" pitchFamily="18" charset="0"/>
                                <a:ea typeface="Cambria Math" panose="02040503050406030204" pitchFamily="18" charset="0"/>
                                <a:cs typeface="Times New Roman" panose="02020603050405020304" pitchFamily="18" charset="0"/>
                              </a:rPr>
                              <m:t>𝑥</m:t>
                            </m:r>
                          </m:sub>
                        </m:sSub>
                        <m:r>
                          <a:rPr lang="en-US"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𝑐</m:t>
                            </m:r>
                            <m:r>
                              <a:rPr lang="en-US" i="1">
                                <a:latin typeface="Cambria Math" panose="02040503050406030204" pitchFamily="18" charset="0"/>
                                <a:ea typeface="Cambria Math" panose="02040503050406030204" pitchFamily="18" charset="0"/>
                                <a:cs typeface="Times New Roman" panose="02020603050405020304" pitchFamily="18" charset="0"/>
                              </a:rPr>
                              <m:t>1</m:t>
                            </m:r>
                            <m:r>
                              <a:rPr lang="en-US" i="1">
                                <a:latin typeface="Cambria Math" panose="02040503050406030204" pitchFamily="18" charset="0"/>
                                <a:ea typeface="Cambria Math" panose="02040503050406030204" pitchFamily="18" charset="0"/>
                                <a:cs typeface="Times New Roman" panose="02020603050405020304" pitchFamily="18" charset="0"/>
                              </a:rPr>
                              <m:t>𝑥</m:t>
                            </m:r>
                          </m:sub>
                        </m:sSub>
                      </m:num>
                      <m:den>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𝑐</m:t>
                            </m:r>
                            <m:r>
                              <a:rPr lang="en-US" i="1">
                                <a:latin typeface="Cambria Math" panose="02040503050406030204" pitchFamily="18" charset="0"/>
                                <a:ea typeface="Cambria Math" panose="02040503050406030204" pitchFamily="18" charset="0"/>
                                <a:cs typeface="Times New Roman" panose="02020603050405020304" pitchFamily="18" charset="0"/>
                              </a:rPr>
                              <m:t>2</m:t>
                            </m:r>
                            <m:r>
                              <a:rPr lang="en-US" i="1">
                                <a:latin typeface="Cambria Math" panose="02040503050406030204" pitchFamily="18" charset="0"/>
                                <a:ea typeface="Cambria Math" panose="02040503050406030204" pitchFamily="18" charset="0"/>
                                <a:cs typeface="Times New Roman" panose="02020603050405020304" pitchFamily="18" charset="0"/>
                              </a:rPr>
                              <m:t>𝑦</m:t>
                            </m:r>
                          </m:sub>
                        </m:sSub>
                        <m:r>
                          <a:rPr lang="en-US"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𝑐</m:t>
                            </m:r>
                            <m:r>
                              <a:rPr lang="en-US" i="1">
                                <a:latin typeface="Cambria Math" panose="02040503050406030204" pitchFamily="18" charset="0"/>
                                <a:ea typeface="Cambria Math" panose="02040503050406030204" pitchFamily="18" charset="0"/>
                                <a:cs typeface="Times New Roman" panose="02020603050405020304" pitchFamily="18" charset="0"/>
                              </a:rPr>
                              <m:t>1</m:t>
                            </m:r>
                            <m:r>
                              <a:rPr lang="en-US" i="1">
                                <a:latin typeface="Cambria Math" panose="02040503050406030204" pitchFamily="18" charset="0"/>
                                <a:ea typeface="Cambria Math" panose="02040503050406030204" pitchFamily="18" charset="0"/>
                                <a:cs typeface="Times New Roman" panose="02020603050405020304" pitchFamily="18" charset="0"/>
                              </a:rPr>
                              <m:t>𝑦</m:t>
                            </m:r>
                          </m:sub>
                        </m:sSub>
                      </m:den>
                    </m:f>
                    <m:r>
                      <a:rPr lang="en-US" i="1">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Cambria Math" panose="02040503050406030204" pitchFamily="18" charset="0"/>
                    <a:ea typeface="Cambria Math" panose="02040503050406030204" pitchFamily="18" charset="0"/>
                  </a:rPr>
                  <a:t> </a:t>
                </a:r>
                <a:endParaRPr lang="en-IN" dirty="0">
                  <a:latin typeface="Cambria Math" panose="02040503050406030204" pitchFamily="18" charset="0"/>
                  <a:ea typeface="Cambria Math" panose="02040503050406030204" pitchFamily="18" charset="0"/>
                </a:endParaRPr>
              </a:p>
            </p:txBody>
          </p:sp>
        </mc:Choice>
        <mc:Fallback>
          <p:sp>
            <p:nvSpPr>
              <p:cNvPr id="11" name="Rectangle 10">
                <a:extLst>
                  <a:ext uri="{FF2B5EF4-FFF2-40B4-BE49-F238E27FC236}">
                    <a16:creationId xmlns:a16="http://schemas.microsoft.com/office/drawing/2014/main" id="{427DDE05-D53F-4FA9-8729-43594D3ADC19}"/>
                  </a:ext>
                </a:extLst>
              </p:cNvPr>
              <p:cNvSpPr>
                <a:spLocks noRot="1" noChangeAspect="1" noMove="1" noResize="1" noEditPoints="1" noAdjustHandles="1" noChangeArrowheads="1" noChangeShapeType="1" noTextEdit="1"/>
              </p:cNvSpPr>
              <p:nvPr/>
            </p:nvSpPr>
            <p:spPr>
              <a:xfrm>
                <a:off x="1998235" y="3891312"/>
                <a:ext cx="2275495" cy="547714"/>
              </a:xfrm>
              <a:prstGeom prst="rect">
                <a:avLst/>
              </a:prstGeom>
              <a:blipFill>
                <a:blip r:embed="rId5"/>
                <a:stretch>
                  <a:fillRect b="-2222"/>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12" name="Rectangle 11">
                <a:extLst>
                  <a:ext uri="{FF2B5EF4-FFF2-40B4-BE49-F238E27FC236}">
                    <a16:creationId xmlns:a16="http://schemas.microsoft.com/office/drawing/2014/main" id="{B4C258C7-2036-4C16-91F9-014430E054E9}"/>
                  </a:ext>
                </a:extLst>
              </p:cNvPr>
              <p:cNvSpPr/>
              <p:nvPr/>
            </p:nvSpPr>
            <p:spPr>
              <a:xfrm>
                <a:off x="1385493" y="4439026"/>
                <a:ext cx="6096000" cy="923330"/>
              </a:xfrm>
              <a:prstGeom prst="rect">
                <a:avLst/>
              </a:prstGeom>
            </p:spPr>
            <p:txBody>
              <a:bodyPr>
                <a:spAutoFit/>
              </a:bodyPr>
              <a:lstStyle/>
              <a:p>
                <a:pPr>
                  <a:spcAft>
                    <a:spcPts val="0"/>
                  </a:spcAft>
                </a:pPr>
                <a14:m>
                  <m:oMathPara xmlns:m="http://schemas.openxmlformats.org/officeDocument/2006/math">
                    <m:oMathParaPr>
                      <m:jc m:val="centerGroup"/>
                    </m:oMathParaPr>
                    <m:oMath xmlns:m="http://schemas.openxmlformats.org/officeDocument/2006/math">
                      <m:sSub>
                        <m:sSubPr>
                          <m:ctrlPr>
                            <a:rPr lang="en-IN" i="1" smtClean="0">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𝑃</m:t>
                          </m:r>
                        </m:e>
                        <m:sub>
                          <m:r>
                            <a:rPr lang="en-US" i="1">
                              <a:latin typeface="Cambria Math" panose="02040503050406030204" pitchFamily="18" charset="0"/>
                              <a:ea typeface="Cambria Math" panose="02040503050406030204" pitchFamily="18" charset="0"/>
                            </a:rPr>
                            <m:t>𝑡</m:t>
                          </m:r>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m:t>
                      </m:r>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𝑥</m:t>
                          </m:r>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 </m:t>
                      </m:r>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𝑟</m:t>
                          </m:r>
                        </m:e>
                        <m:sub>
                          <m:r>
                            <a:rPr lang="en-US" i="1">
                              <a:latin typeface="Cambria Math" panose="02040503050406030204" pitchFamily="18" charset="0"/>
                              <a:ea typeface="Cambria Math" panose="02040503050406030204" pitchFamily="18" charset="0"/>
                            </a:rPr>
                            <m:t>𝑚𝑖𝑛</m:t>
                          </m:r>
                        </m:sub>
                      </m:sSub>
                      <m:r>
                        <a:rPr lang="en-US" i="1">
                          <a:latin typeface="Cambria Math" panose="02040503050406030204" pitchFamily="18" charset="0"/>
                          <a:ea typeface="Cambria Math" panose="02040503050406030204" pitchFamily="18" charset="0"/>
                        </a:rPr>
                        <m:t>∗</m:t>
                      </m:r>
                      <m:func>
                        <m:funcPr>
                          <m:ctrlPr>
                            <a:rPr lang="en-IN" i="1">
                              <a:latin typeface="Cambria Math" panose="02040503050406030204" pitchFamily="18" charset="0"/>
                              <a:ea typeface="Cambria Math" panose="02040503050406030204" pitchFamily="18" charset="0"/>
                            </a:rPr>
                          </m:ctrlPr>
                        </m:funcPr>
                        <m:fName>
                          <m:r>
                            <m:rPr>
                              <m:sty m:val="p"/>
                            </m:rPr>
                            <a:rPr lang="en-US">
                              <a:latin typeface="Cambria Math" panose="02040503050406030204" pitchFamily="18" charset="0"/>
                              <a:ea typeface="Cambria Math" panose="02040503050406030204" pitchFamily="18" charset="0"/>
                            </a:rPr>
                            <m:t>cos</m:t>
                          </m:r>
                        </m:fName>
                        <m:e>
                          <m:d>
                            <m:dPr>
                              <m:ctrlPr>
                                <a:rPr lang="en-IN" i="1">
                                  <a:latin typeface="Cambria Math" panose="02040503050406030204" pitchFamily="18" charset="0"/>
                                  <a:ea typeface="Cambria Math" panose="02040503050406030204" pitchFamily="18" charset="0"/>
                                </a:rPr>
                              </m:ctrlPr>
                            </m:dPr>
                            <m:e>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𝜃</m:t>
                                  </m:r>
                                </m:e>
                                <m:sub>
                                  <m:r>
                                    <a:rPr lang="en-US" i="1">
                                      <a:latin typeface="Cambria Math" panose="02040503050406030204" pitchFamily="18" charset="0"/>
                                      <a:ea typeface="Cambria Math" panose="02040503050406030204" pitchFamily="18" charset="0"/>
                                    </a:rPr>
                                    <m:t>1</m:t>
                                  </m:r>
                                </m:sub>
                              </m:sSub>
                            </m:e>
                          </m:d>
                        </m:e>
                      </m:func>
                      <m:r>
                        <a:rPr lang="en-US" i="1">
                          <a:latin typeface="Cambria Math" panose="02040503050406030204" pitchFamily="18" charset="0"/>
                          <a:ea typeface="Cambria Math" panose="02040503050406030204" pitchFamily="18" charset="0"/>
                        </a:rPr>
                        <m:t>,</m:t>
                      </m:r>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𝑦</m:t>
                          </m:r>
                        </m:e>
                        <m:sub>
                          <m:r>
                            <a:rPr lang="en-US" i="1">
                              <a:latin typeface="Cambria Math" panose="02040503050406030204" pitchFamily="18" charset="0"/>
                              <a:ea typeface="Cambria Math" panose="02040503050406030204" pitchFamily="18" charset="0"/>
                            </a:rPr>
                            <m:t>1</m:t>
                          </m:r>
                        </m:sub>
                      </m:sSub>
                      <m:r>
                        <a:rPr lang="en-US" i="1">
                          <a:latin typeface="Cambria Math" panose="02040503050406030204" pitchFamily="18" charset="0"/>
                          <a:ea typeface="Cambria Math" panose="02040503050406030204" pitchFamily="18" charset="0"/>
                        </a:rPr>
                        <m:t>+ </m:t>
                      </m:r>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𝑟</m:t>
                          </m:r>
                        </m:e>
                        <m:sub>
                          <m:r>
                            <a:rPr lang="en-US" i="1">
                              <a:latin typeface="Cambria Math" panose="02040503050406030204" pitchFamily="18" charset="0"/>
                              <a:ea typeface="Cambria Math" panose="02040503050406030204" pitchFamily="18" charset="0"/>
                            </a:rPr>
                            <m:t>𝑚𝑖𝑛</m:t>
                          </m:r>
                        </m:sub>
                      </m:sSub>
                      <m:r>
                        <a:rPr lang="en-US" i="1">
                          <a:latin typeface="Cambria Math" panose="02040503050406030204" pitchFamily="18" charset="0"/>
                          <a:ea typeface="Cambria Math" panose="02040503050406030204" pitchFamily="18" charset="0"/>
                        </a:rPr>
                        <m:t>∗</m:t>
                      </m:r>
                      <m:func>
                        <m:funcPr>
                          <m:ctrlPr>
                            <a:rPr lang="en-IN" i="1">
                              <a:latin typeface="Cambria Math" panose="02040503050406030204" pitchFamily="18" charset="0"/>
                              <a:ea typeface="Cambria Math" panose="02040503050406030204" pitchFamily="18" charset="0"/>
                            </a:rPr>
                          </m:ctrlPr>
                        </m:funcPr>
                        <m:fName>
                          <m:r>
                            <m:rPr>
                              <m:sty m:val="p"/>
                            </m:rPr>
                            <a:rPr lang="en-US">
                              <a:latin typeface="Cambria Math" panose="02040503050406030204" pitchFamily="18" charset="0"/>
                              <a:ea typeface="Cambria Math" panose="02040503050406030204" pitchFamily="18" charset="0"/>
                            </a:rPr>
                            <m:t>sin</m:t>
                          </m:r>
                        </m:fName>
                        <m:e>
                          <m:d>
                            <m:dPr>
                              <m:ctrlPr>
                                <a:rPr lang="en-IN" i="1">
                                  <a:latin typeface="Cambria Math" panose="02040503050406030204" pitchFamily="18" charset="0"/>
                                  <a:ea typeface="Cambria Math" panose="02040503050406030204" pitchFamily="18" charset="0"/>
                                </a:rPr>
                              </m:ctrlPr>
                            </m:dPr>
                            <m:e>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𝜃</m:t>
                                  </m:r>
                                </m:e>
                                <m:sub>
                                  <m:r>
                                    <a:rPr lang="en-US" i="1">
                                      <a:latin typeface="Cambria Math" panose="02040503050406030204" pitchFamily="18" charset="0"/>
                                      <a:ea typeface="Cambria Math" panose="02040503050406030204" pitchFamily="18" charset="0"/>
                                    </a:rPr>
                                    <m:t>1</m:t>
                                  </m:r>
                                </m:sub>
                              </m:sSub>
                            </m:e>
                          </m:d>
                        </m:e>
                      </m:func>
                      <m:r>
                        <a:rPr lang="en-US" i="1">
                          <a:latin typeface="Cambria Math" panose="02040503050406030204" pitchFamily="18" charset="0"/>
                          <a:ea typeface="Cambria Math" panose="02040503050406030204" pitchFamily="18" charset="0"/>
                        </a:rPr>
                        <m:t> )</m:t>
                      </m:r>
                    </m:oMath>
                  </m:oMathPara>
                </a14:m>
                <a:endParaRPr lang="en-IN" dirty="0">
                  <a:latin typeface="Cambria Math" panose="02040503050406030204" pitchFamily="18" charset="0"/>
                  <a:ea typeface="Cambria Math" panose="02040503050406030204" pitchFamily="18" charset="0"/>
                </a:endParaRPr>
              </a:p>
              <a:p>
                <a:pPr>
                  <a:spcAft>
                    <a:spcPts val="0"/>
                  </a:spcAft>
                </a:pPr>
                <a:r>
                  <a:rPr lang="en-US" dirty="0">
                    <a:latin typeface="Cambria Math" panose="02040503050406030204" pitchFamily="18" charset="0"/>
                    <a:ea typeface="Cambria Math" panose="02040503050406030204" pitchFamily="18" charset="0"/>
                  </a:rPr>
                  <a:t> </a:t>
                </a:r>
                <a:endParaRPr lang="en-IN" dirty="0">
                  <a:latin typeface="Cambria Math" panose="02040503050406030204" pitchFamily="18" charset="0"/>
                  <a:ea typeface="Cambria Math" panose="02040503050406030204" pitchFamily="18" charset="0"/>
                </a:endParaRPr>
              </a:p>
              <a:p>
                <a14:m>
                  <m:oMath xmlns:m="http://schemas.openxmlformats.org/officeDocument/2006/math">
                    <m:sSub>
                      <m:sSubPr>
                        <m:ctrlPr>
                          <a:rPr lang="en-IN" i="1">
                            <a:effectLst/>
                            <a:latin typeface="Cambria Math" panose="02040503050406030204" pitchFamily="18" charset="0"/>
                            <a:ea typeface="Cambria Math" panose="02040503050406030204" pitchFamily="18" charset="0"/>
                          </a:rPr>
                        </m:ctrlPr>
                      </m:sSubPr>
                      <m:e>
                        <m:r>
                          <a:rPr lang="en-IN" b="0" i="1" smtClean="0">
                            <a:effectLst/>
                            <a:latin typeface="Cambria Math" panose="02040503050406030204" pitchFamily="18" charset="0"/>
                            <a:ea typeface="Cambria Math" panose="02040503050406030204" pitchFamily="18" charset="0"/>
                          </a:rPr>
                          <m:t>            </m:t>
                        </m:r>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𝑡</m:t>
                        </m:r>
                        <m:r>
                          <a:rPr lang="en-US" i="1">
                            <a:latin typeface="Cambria Math" panose="02040503050406030204" pitchFamily="18" charset="0"/>
                            <a:ea typeface="Cambria Math" panose="02040503050406030204" pitchFamily="18" charset="0"/>
                            <a:cs typeface="Times New Roman" panose="02020603050405020304" pitchFamily="18" charset="0"/>
                          </a:rPr>
                          <m:t>2</m:t>
                        </m:r>
                      </m:sub>
                    </m:sSub>
                    <m:r>
                      <a:rPr lang="en-US"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𝑥</m:t>
                        </m:r>
                      </m:e>
                      <m:sub>
                        <m:r>
                          <a:rPr lang="en-US" i="1">
                            <a:latin typeface="Cambria Math" panose="02040503050406030204" pitchFamily="18" charset="0"/>
                            <a:ea typeface="Cambria Math" panose="02040503050406030204" pitchFamily="18" charset="0"/>
                            <a:cs typeface="Times New Roman" panose="02020603050405020304" pitchFamily="18" charset="0"/>
                          </a:rPr>
                          <m:t>2</m:t>
                        </m:r>
                      </m:sub>
                    </m:sSub>
                    <m:r>
                      <a:rPr lang="en-US" i="1">
                        <a:latin typeface="Cambria Math" panose="02040503050406030204" pitchFamily="18" charset="0"/>
                        <a:ea typeface="Cambria Math" panose="02040503050406030204" pitchFamily="18" charset="0"/>
                        <a:cs typeface="Times New Roman" panose="02020603050405020304" pitchFamily="18" charset="0"/>
                      </a:rPr>
                      <m:t>+ </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𝑟</m:t>
                        </m:r>
                      </m:e>
                      <m:sub>
                        <m:r>
                          <a:rPr lang="en-US" i="1">
                            <a:latin typeface="Cambria Math" panose="02040503050406030204" pitchFamily="18" charset="0"/>
                            <a:ea typeface="Cambria Math" panose="02040503050406030204" pitchFamily="18" charset="0"/>
                            <a:cs typeface="Times New Roman" panose="02020603050405020304" pitchFamily="18" charset="0"/>
                          </a:rPr>
                          <m:t>𝑚𝑖𝑛</m:t>
                        </m:r>
                      </m:sub>
                    </m:sSub>
                    <m:r>
                      <a:rPr lang="en-US" i="1">
                        <a:latin typeface="Cambria Math" panose="02040503050406030204" pitchFamily="18" charset="0"/>
                        <a:ea typeface="Cambria Math" panose="02040503050406030204" pitchFamily="18" charset="0"/>
                        <a:cs typeface="Times New Roman" panose="02020603050405020304" pitchFamily="18" charset="0"/>
                      </a:rPr>
                      <m:t>∗</m:t>
                    </m:r>
                    <m:func>
                      <m:funcPr>
                        <m:ctrlPr>
                          <a:rPr lang="en-IN" i="1">
                            <a:effectLst/>
                            <a:latin typeface="Cambria Math" panose="02040503050406030204" pitchFamily="18" charset="0"/>
                            <a:ea typeface="Cambria Math" panose="02040503050406030204" pitchFamily="18" charset="0"/>
                          </a:rPr>
                        </m:ctrlPr>
                      </m:funcPr>
                      <m:fName>
                        <m:r>
                          <m:rPr>
                            <m:sty m:val="p"/>
                          </m:rPr>
                          <a:rPr lang="en-US">
                            <a:latin typeface="Cambria Math" panose="02040503050406030204" pitchFamily="18" charset="0"/>
                            <a:ea typeface="Cambria Math" panose="02040503050406030204" pitchFamily="18" charset="0"/>
                            <a:cs typeface="Times New Roman" panose="02020603050405020304" pitchFamily="18" charset="0"/>
                          </a:rPr>
                          <m:t>cos</m:t>
                        </m:r>
                      </m:fName>
                      <m:e>
                        <m:d>
                          <m:dPr>
                            <m:ctrlPr>
                              <a:rPr lang="en-IN" i="1">
                                <a:effectLst/>
                                <a:latin typeface="Cambria Math" panose="02040503050406030204" pitchFamily="18" charset="0"/>
                                <a:ea typeface="Cambria Math" panose="02040503050406030204" pitchFamily="18" charset="0"/>
                              </a:rPr>
                            </m:ctrlPr>
                          </m:dPr>
                          <m:e>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𝜃</m:t>
                                </m:r>
                              </m:e>
                              <m:sub>
                                <m:r>
                                  <a:rPr lang="en-US" i="1">
                                    <a:latin typeface="Cambria Math" panose="02040503050406030204" pitchFamily="18" charset="0"/>
                                    <a:ea typeface="Cambria Math" panose="02040503050406030204" pitchFamily="18" charset="0"/>
                                    <a:cs typeface="Times New Roman" panose="02020603050405020304" pitchFamily="18" charset="0"/>
                                  </a:rPr>
                                  <m:t>2</m:t>
                                </m:r>
                              </m:sub>
                            </m:sSub>
                          </m:e>
                        </m:d>
                      </m:e>
                    </m:func>
                    <m:r>
                      <a:rPr lang="en-US" i="1">
                        <a:latin typeface="Cambria Math" panose="02040503050406030204" pitchFamily="18" charset="0"/>
                        <a:ea typeface="Cambria Math" panose="02040503050406030204" pitchFamily="18" charset="0"/>
                        <a:cs typeface="Times New Roman" panose="02020603050405020304" pitchFamily="18" charset="0"/>
                      </a:rPr>
                      <m:t>,</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𝑦</m:t>
                        </m:r>
                      </m:e>
                      <m:sub>
                        <m:r>
                          <a:rPr lang="en-US" i="1">
                            <a:latin typeface="Cambria Math" panose="02040503050406030204" pitchFamily="18" charset="0"/>
                            <a:ea typeface="Cambria Math" panose="02040503050406030204" pitchFamily="18" charset="0"/>
                            <a:cs typeface="Times New Roman" panose="02020603050405020304" pitchFamily="18" charset="0"/>
                          </a:rPr>
                          <m:t>2</m:t>
                        </m:r>
                      </m:sub>
                    </m:sSub>
                    <m:r>
                      <a:rPr lang="en-US" i="1">
                        <a:latin typeface="Cambria Math" panose="02040503050406030204" pitchFamily="18" charset="0"/>
                        <a:ea typeface="Cambria Math" panose="02040503050406030204" pitchFamily="18" charset="0"/>
                        <a:cs typeface="Times New Roman" panose="02020603050405020304" pitchFamily="18" charset="0"/>
                      </a:rPr>
                      <m:t>+ </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𝑟</m:t>
                        </m:r>
                      </m:e>
                      <m:sub>
                        <m:r>
                          <a:rPr lang="en-US" i="1">
                            <a:latin typeface="Cambria Math" panose="02040503050406030204" pitchFamily="18" charset="0"/>
                            <a:ea typeface="Cambria Math" panose="02040503050406030204" pitchFamily="18" charset="0"/>
                            <a:cs typeface="Times New Roman" panose="02020603050405020304" pitchFamily="18" charset="0"/>
                          </a:rPr>
                          <m:t>𝑚𝑖𝑛</m:t>
                        </m:r>
                      </m:sub>
                    </m:sSub>
                    <m:r>
                      <a:rPr lang="en-US" i="1">
                        <a:latin typeface="Cambria Math" panose="02040503050406030204" pitchFamily="18" charset="0"/>
                        <a:ea typeface="Cambria Math" panose="02040503050406030204" pitchFamily="18" charset="0"/>
                        <a:cs typeface="Times New Roman" panose="02020603050405020304" pitchFamily="18" charset="0"/>
                      </a:rPr>
                      <m:t>∗</m:t>
                    </m:r>
                    <m:func>
                      <m:funcPr>
                        <m:ctrlPr>
                          <a:rPr lang="en-IN" i="1">
                            <a:effectLst/>
                            <a:latin typeface="Cambria Math" panose="02040503050406030204" pitchFamily="18" charset="0"/>
                            <a:ea typeface="Cambria Math" panose="02040503050406030204" pitchFamily="18" charset="0"/>
                          </a:rPr>
                        </m:ctrlPr>
                      </m:funcPr>
                      <m:fName>
                        <m:r>
                          <m:rPr>
                            <m:sty m:val="p"/>
                          </m:rPr>
                          <a:rPr lang="en-US">
                            <a:latin typeface="Cambria Math" panose="02040503050406030204" pitchFamily="18" charset="0"/>
                            <a:ea typeface="Cambria Math" panose="02040503050406030204" pitchFamily="18" charset="0"/>
                            <a:cs typeface="Times New Roman" panose="02020603050405020304" pitchFamily="18" charset="0"/>
                          </a:rPr>
                          <m:t>sin</m:t>
                        </m:r>
                      </m:fName>
                      <m:e>
                        <m:d>
                          <m:dPr>
                            <m:ctrlPr>
                              <a:rPr lang="en-IN" i="1">
                                <a:effectLst/>
                                <a:latin typeface="Cambria Math" panose="02040503050406030204" pitchFamily="18" charset="0"/>
                                <a:ea typeface="Cambria Math" panose="02040503050406030204" pitchFamily="18" charset="0"/>
                              </a:rPr>
                            </m:ctrlPr>
                          </m:dPr>
                          <m:e>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𝜃</m:t>
                                </m:r>
                              </m:e>
                              <m:sub>
                                <m:r>
                                  <a:rPr lang="en-US" i="1">
                                    <a:latin typeface="Cambria Math" panose="02040503050406030204" pitchFamily="18" charset="0"/>
                                    <a:ea typeface="Cambria Math" panose="02040503050406030204" pitchFamily="18" charset="0"/>
                                    <a:cs typeface="Times New Roman" panose="02020603050405020304" pitchFamily="18" charset="0"/>
                                  </a:rPr>
                                  <m:t>2</m:t>
                                </m:r>
                              </m:sub>
                            </m:sSub>
                          </m:e>
                        </m:d>
                      </m:e>
                    </m:func>
                    <m:r>
                      <a:rPr lang="en-US" i="1">
                        <a:latin typeface="Cambria Math" panose="02040503050406030204" pitchFamily="18" charset="0"/>
                        <a:ea typeface="Cambria Math" panose="02040503050406030204" pitchFamily="18" charset="0"/>
                        <a:cs typeface="Times New Roman" panose="02020603050405020304" pitchFamily="18" charset="0"/>
                      </a:rPr>
                      <m:t> )</m:t>
                    </m:r>
                  </m:oMath>
                </a14:m>
                <a:r>
                  <a:rPr lang="en-US" dirty="0">
                    <a:latin typeface="Cambria Math" panose="02040503050406030204" pitchFamily="18" charset="0"/>
                    <a:ea typeface="Cambria Math" panose="02040503050406030204" pitchFamily="18" charset="0"/>
                  </a:rPr>
                  <a:t> </a:t>
                </a:r>
                <a:endParaRPr lang="en-IN" dirty="0">
                  <a:latin typeface="Cambria Math" panose="02040503050406030204" pitchFamily="18" charset="0"/>
                  <a:ea typeface="Cambria Math" panose="02040503050406030204" pitchFamily="18" charset="0"/>
                </a:endParaRPr>
              </a:p>
            </p:txBody>
          </p:sp>
        </mc:Choice>
        <mc:Fallback>
          <p:sp>
            <p:nvSpPr>
              <p:cNvPr id="12" name="Rectangle 11">
                <a:extLst>
                  <a:ext uri="{FF2B5EF4-FFF2-40B4-BE49-F238E27FC236}">
                    <a16:creationId xmlns:a16="http://schemas.microsoft.com/office/drawing/2014/main" id="{B4C258C7-2036-4C16-91F9-014430E054E9}"/>
                  </a:ext>
                </a:extLst>
              </p:cNvPr>
              <p:cNvSpPr>
                <a:spLocks noRot="1" noChangeAspect="1" noMove="1" noResize="1" noEditPoints="1" noAdjustHandles="1" noChangeArrowheads="1" noChangeShapeType="1" noTextEdit="1"/>
              </p:cNvSpPr>
              <p:nvPr/>
            </p:nvSpPr>
            <p:spPr>
              <a:xfrm>
                <a:off x="1385493" y="4439026"/>
                <a:ext cx="6096000" cy="923330"/>
              </a:xfrm>
              <a:prstGeom prst="rect">
                <a:avLst/>
              </a:prstGeom>
              <a:blipFill>
                <a:blip r:embed="rId6"/>
                <a:stretch>
                  <a:fillRect b="-5263"/>
                </a:stretch>
              </a:blipFill>
            </p:spPr>
            <p:txBody>
              <a:bodyPr/>
              <a:lstStyle/>
              <a:p>
                <a:r>
                  <a:rPr lang="en-IN">
                    <a:noFill/>
                  </a:rPr>
                  <a:t> </a:t>
                </a:r>
              </a:p>
            </p:txBody>
          </p:sp>
        </mc:Fallback>
      </mc:AlternateContent>
      <p:sp>
        <p:nvSpPr>
          <p:cNvPr id="13" name="Rectangle 12">
            <a:extLst>
              <a:ext uri="{FF2B5EF4-FFF2-40B4-BE49-F238E27FC236}">
                <a16:creationId xmlns:a16="http://schemas.microsoft.com/office/drawing/2014/main" id="{1970C840-0752-4677-AF14-BC0A53DF6365}"/>
              </a:ext>
            </a:extLst>
          </p:cNvPr>
          <p:cNvSpPr/>
          <p:nvPr/>
        </p:nvSpPr>
        <p:spPr>
          <a:xfrm>
            <a:off x="65984" y="5441157"/>
            <a:ext cx="10715136" cy="369332"/>
          </a:xfrm>
          <a:prstGeom prst="rect">
            <a:avLst/>
          </a:prstGeom>
        </p:spPr>
        <p:txBody>
          <a:bodyPr wrap="square">
            <a:spAutoFit/>
          </a:bodyPr>
          <a:lstStyle/>
          <a:p>
            <a:pPr marL="285750" indent="-285750">
              <a:buFont typeface="Arial" panose="020B0604020202020204" pitchFamily="34" charset="0"/>
              <a:buChar char="•"/>
            </a:pPr>
            <a:r>
              <a:rPr lang="en-IN" dirty="0">
                <a:cs typeface="Times New Roman" panose="02020603050405020304" pitchFamily="18" charset="0"/>
              </a:rPr>
              <a:t>The distance between the centre of the circles are calculated using:</a:t>
            </a:r>
          </a:p>
        </p:txBody>
      </p:sp>
      <mc:AlternateContent xmlns:mc="http://schemas.openxmlformats.org/markup-compatibility/2006">
        <mc:Choice xmlns:a14="http://schemas.microsoft.com/office/drawing/2010/main" Requires="a14">
          <p:sp>
            <p:nvSpPr>
              <p:cNvPr id="14" name="Rectangle 13">
                <a:extLst>
                  <a:ext uri="{FF2B5EF4-FFF2-40B4-BE49-F238E27FC236}">
                    <a16:creationId xmlns:a16="http://schemas.microsoft.com/office/drawing/2014/main" id="{7BBB3113-BB54-48B4-A0CE-EBA710A059ED}"/>
                  </a:ext>
                </a:extLst>
              </p:cNvPr>
              <p:cNvSpPr/>
              <p:nvPr/>
            </p:nvSpPr>
            <p:spPr>
              <a:xfrm>
                <a:off x="1998235" y="5814871"/>
                <a:ext cx="3318152" cy="427746"/>
              </a:xfrm>
              <a:prstGeom prst="rect">
                <a:avLst/>
              </a:prstGeom>
            </p:spPr>
            <p:txBody>
              <a:bodyPr wrap="none">
                <a:spAutoFit/>
              </a:bodyPr>
              <a:lstStyle/>
              <a:p>
                <a14:m>
                  <m:oMath xmlns:m="http://schemas.openxmlformats.org/officeDocument/2006/math">
                    <m:r>
                      <a:rPr lang="en-US" i="1">
                        <a:latin typeface="Cambria Math" panose="02040503050406030204" pitchFamily="18" charset="0"/>
                        <a:ea typeface="Times New Roman" panose="02020603050405020304" pitchFamily="18" charset="0"/>
                        <a:cs typeface="Times New Roman" panose="02020603050405020304" pitchFamily="18" charset="0"/>
                      </a:rPr>
                      <m:t>𝐷</m:t>
                    </m:r>
                    <m:r>
                      <a:rPr lang="en-US" i="1">
                        <a:latin typeface="Cambria Math" panose="02040503050406030204" pitchFamily="18" charset="0"/>
                        <a:ea typeface="Times New Roman" panose="02020603050405020304" pitchFamily="18" charset="0"/>
                        <a:cs typeface="Times New Roman" panose="02020603050405020304" pitchFamily="18" charset="0"/>
                      </a:rPr>
                      <m:t>= </m:t>
                    </m:r>
                    <m:rad>
                      <m:radPr>
                        <m:degHide m:val="on"/>
                        <m:ctrlPr>
                          <a:rPr lang="en-IN" i="1">
                            <a:effectLst/>
                            <a:latin typeface="Cambria Math" panose="02040503050406030204" pitchFamily="18" charset="0"/>
                          </a:rPr>
                        </m:ctrlPr>
                      </m:radPr>
                      <m:deg/>
                      <m:e>
                        <m:sSup>
                          <m:sSupPr>
                            <m:ctrlPr>
                              <a:rPr lang="en-IN" i="1">
                                <a:effectLst/>
                                <a:latin typeface="Cambria Math" panose="02040503050406030204" pitchFamily="18" charset="0"/>
                              </a:rPr>
                            </m:ctrlPr>
                          </m:sSupPr>
                          <m:e>
                            <m:r>
                              <a:rPr lang="en-US"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IN" i="1">
                                    <a:effectLst/>
                                    <a:latin typeface="Cambria Math" panose="02040503050406030204" pitchFamily="18" charset="0"/>
                                  </a:rPr>
                                </m:ctrlPr>
                              </m:sSubPr>
                              <m:e>
                                <m:r>
                                  <a:rPr lang="en-US" i="1">
                                    <a:latin typeface="Cambria Math" panose="02040503050406030204" pitchFamily="18" charset="0"/>
                                    <a:ea typeface="Times New Roman" panose="02020603050405020304" pitchFamily="18" charset="0"/>
                                    <a:cs typeface="Times New Roman" panose="02020603050405020304" pitchFamily="18" charset="0"/>
                                  </a:rPr>
                                  <m:t>𝑥</m:t>
                                </m:r>
                              </m:e>
                              <m:sub>
                                <m:r>
                                  <a:rPr lang="en-US" i="1">
                                    <a:latin typeface="Cambria Math" panose="02040503050406030204" pitchFamily="18" charset="0"/>
                                    <a:ea typeface="Times New Roman" panose="02020603050405020304" pitchFamily="18" charset="0"/>
                                    <a:cs typeface="Times New Roman" panose="02020603050405020304" pitchFamily="18" charset="0"/>
                                  </a:rPr>
                                  <m:t>2</m:t>
                                </m:r>
                              </m:sub>
                            </m:sSub>
                            <m:r>
                              <a:rPr lang="en-US" i="1">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IN" i="1">
                                    <a:effectLst/>
                                    <a:latin typeface="Cambria Math" panose="02040503050406030204" pitchFamily="18" charset="0"/>
                                  </a:rPr>
                                </m:ctrlPr>
                              </m:sSubPr>
                              <m:e>
                                <m:r>
                                  <a:rPr lang="en-US" i="1">
                                    <a:latin typeface="Cambria Math" panose="02040503050406030204" pitchFamily="18" charset="0"/>
                                    <a:ea typeface="Times New Roman" panose="02020603050405020304" pitchFamily="18" charset="0"/>
                                    <a:cs typeface="Times New Roman" panose="02020603050405020304" pitchFamily="18" charset="0"/>
                                  </a:rPr>
                                  <m:t>𝑥</m:t>
                                </m:r>
                              </m:e>
                              <m:sub>
                                <m:r>
                                  <a:rPr lang="en-US" i="1">
                                    <a:latin typeface="Cambria Math" panose="02040503050406030204" pitchFamily="18" charset="0"/>
                                    <a:ea typeface="Times New Roman" panose="02020603050405020304" pitchFamily="18" charset="0"/>
                                    <a:cs typeface="Times New Roman" panose="02020603050405020304" pitchFamily="18" charset="0"/>
                                  </a:rPr>
                                  <m:t>1</m:t>
                                </m:r>
                              </m:sub>
                            </m:sSub>
                            <m:r>
                              <a:rPr lang="en-US" i="1">
                                <a:latin typeface="Cambria Math" panose="02040503050406030204" pitchFamily="18" charset="0"/>
                                <a:ea typeface="Times New Roman" panose="02020603050405020304" pitchFamily="18" charset="0"/>
                                <a:cs typeface="Times New Roman" panose="02020603050405020304" pitchFamily="18" charset="0"/>
                              </a:rPr>
                              <m:t>)</m:t>
                            </m:r>
                          </m:e>
                          <m:sup>
                            <m:r>
                              <a:rPr lang="en-US" i="1">
                                <a:latin typeface="Cambria Math" panose="02040503050406030204" pitchFamily="18" charset="0"/>
                                <a:ea typeface="Times New Roman" panose="02020603050405020304" pitchFamily="18" charset="0"/>
                                <a:cs typeface="Times New Roman" panose="02020603050405020304" pitchFamily="18" charset="0"/>
                              </a:rPr>
                              <m:t>2</m:t>
                            </m:r>
                          </m:sup>
                        </m:sSup>
                        <m:r>
                          <a:rPr lang="en-US" i="1">
                            <a:latin typeface="Cambria Math" panose="02040503050406030204" pitchFamily="18" charset="0"/>
                            <a:ea typeface="Times New Roman" panose="02020603050405020304" pitchFamily="18" charset="0"/>
                            <a:cs typeface="Times New Roman" panose="02020603050405020304" pitchFamily="18" charset="0"/>
                          </a:rPr>
                          <m:t>+ </m:t>
                        </m:r>
                        <m:sSup>
                          <m:sSupPr>
                            <m:ctrlPr>
                              <a:rPr lang="en-IN" i="1">
                                <a:effectLst/>
                                <a:latin typeface="Cambria Math" panose="02040503050406030204" pitchFamily="18" charset="0"/>
                              </a:rPr>
                            </m:ctrlPr>
                          </m:sSupPr>
                          <m:e>
                            <m:r>
                              <a:rPr lang="en-US" i="1">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IN" i="1">
                                    <a:effectLst/>
                                    <a:latin typeface="Cambria Math" panose="02040503050406030204" pitchFamily="18" charset="0"/>
                                  </a:rPr>
                                </m:ctrlPr>
                              </m:sSubPr>
                              <m:e>
                                <m:r>
                                  <a:rPr lang="en-US" i="1">
                                    <a:latin typeface="Cambria Math" panose="02040503050406030204" pitchFamily="18" charset="0"/>
                                    <a:ea typeface="Times New Roman" panose="02020603050405020304" pitchFamily="18" charset="0"/>
                                    <a:cs typeface="Times New Roman" panose="02020603050405020304" pitchFamily="18" charset="0"/>
                                  </a:rPr>
                                  <m:t>𝑦</m:t>
                                </m:r>
                              </m:e>
                              <m:sub>
                                <m:r>
                                  <a:rPr lang="en-US" i="1">
                                    <a:latin typeface="Cambria Math" panose="02040503050406030204" pitchFamily="18" charset="0"/>
                                    <a:ea typeface="Times New Roman" panose="02020603050405020304" pitchFamily="18" charset="0"/>
                                    <a:cs typeface="Times New Roman" panose="02020603050405020304" pitchFamily="18" charset="0"/>
                                  </a:rPr>
                                  <m:t>2</m:t>
                                </m:r>
                              </m:sub>
                            </m:sSub>
                            <m:r>
                              <a:rPr lang="en-US" i="1">
                                <a:latin typeface="Cambria Math" panose="02040503050406030204" pitchFamily="18" charset="0"/>
                                <a:ea typeface="Times New Roman" panose="02020603050405020304" pitchFamily="18" charset="0"/>
                                <a:cs typeface="Times New Roman" panose="02020603050405020304" pitchFamily="18" charset="0"/>
                              </a:rPr>
                              <m:t>− </m:t>
                            </m:r>
                            <m:sSub>
                              <m:sSubPr>
                                <m:ctrlPr>
                                  <a:rPr lang="en-IN" i="1">
                                    <a:effectLst/>
                                    <a:latin typeface="Cambria Math" panose="02040503050406030204" pitchFamily="18" charset="0"/>
                                  </a:rPr>
                                </m:ctrlPr>
                              </m:sSubPr>
                              <m:e>
                                <m:r>
                                  <a:rPr lang="en-US" i="1">
                                    <a:latin typeface="Cambria Math" panose="02040503050406030204" pitchFamily="18" charset="0"/>
                                    <a:ea typeface="Times New Roman" panose="02020603050405020304" pitchFamily="18" charset="0"/>
                                    <a:cs typeface="Times New Roman" panose="02020603050405020304" pitchFamily="18" charset="0"/>
                                  </a:rPr>
                                  <m:t>𝑦</m:t>
                                </m:r>
                              </m:e>
                              <m:sub>
                                <m:r>
                                  <a:rPr lang="en-US" i="1">
                                    <a:latin typeface="Cambria Math" panose="02040503050406030204" pitchFamily="18" charset="0"/>
                                    <a:ea typeface="Times New Roman" panose="02020603050405020304" pitchFamily="18" charset="0"/>
                                    <a:cs typeface="Times New Roman" panose="02020603050405020304" pitchFamily="18" charset="0"/>
                                  </a:rPr>
                                  <m:t>1</m:t>
                                </m:r>
                              </m:sub>
                            </m:sSub>
                            <m:r>
                              <a:rPr lang="en-US" i="1">
                                <a:latin typeface="Cambria Math" panose="02040503050406030204" pitchFamily="18" charset="0"/>
                                <a:ea typeface="Times New Roman" panose="02020603050405020304" pitchFamily="18" charset="0"/>
                                <a:cs typeface="Times New Roman" panose="02020603050405020304" pitchFamily="18" charset="0"/>
                              </a:rPr>
                              <m:t>)</m:t>
                            </m:r>
                          </m:e>
                          <m:sup>
                            <m:r>
                              <a:rPr lang="en-US" i="1">
                                <a:latin typeface="Cambria Math" panose="02040503050406030204" pitchFamily="18" charset="0"/>
                                <a:ea typeface="Times New Roman" panose="02020603050405020304" pitchFamily="18" charset="0"/>
                                <a:cs typeface="Times New Roman" panose="02020603050405020304" pitchFamily="18" charset="0"/>
                              </a:rPr>
                              <m:t>2</m:t>
                            </m:r>
                          </m:sup>
                        </m:sSup>
                      </m:e>
                    </m:rad>
                  </m:oMath>
                </a14:m>
                <a:r>
                  <a:rPr lang="en-US" dirty="0">
                    <a:latin typeface="Times New Roman" panose="02020603050405020304" pitchFamily="18" charset="0"/>
                    <a:ea typeface="Times New Roman" panose="02020603050405020304" pitchFamily="18" charset="0"/>
                  </a:rPr>
                  <a:t> </a:t>
                </a:r>
                <a:endParaRPr lang="en-IN" dirty="0"/>
              </a:p>
            </p:txBody>
          </p:sp>
        </mc:Choice>
        <mc:Fallback>
          <p:sp>
            <p:nvSpPr>
              <p:cNvPr id="14" name="Rectangle 13">
                <a:extLst>
                  <a:ext uri="{FF2B5EF4-FFF2-40B4-BE49-F238E27FC236}">
                    <a16:creationId xmlns:a16="http://schemas.microsoft.com/office/drawing/2014/main" id="{7BBB3113-BB54-48B4-A0CE-EBA710A059ED}"/>
                  </a:ext>
                </a:extLst>
              </p:cNvPr>
              <p:cNvSpPr>
                <a:spLocks noRot="1" noChangeAspect="1" noMove="1" noResize="1" noEditPoints="1" noAdjustHandles="1" noChangeArrowheads="1" noChangeShapeType="1" noTextEdit="1"/>
              </p:cNvSpPr>
              <p:nvPr/>
            </p:nvSpPr>
            <p:spPr>
              <a:xfrm>
                <a:off x="1998235" y="5814871"/>
                <a:ext cx="3318152" cy="427746"/>
              </a:xfrm>
              <a:prstGeom prst="rect">
                <a:avLst/>
              </a:prstGeom>
              <a:blipFill>
                <a:blip r:embed="rId7"/>
                <a:stretch>
                  <a:fillRect b="-10000"/>
                </a:stretch>
              </a:blipFill>
            </p:spPr>
            <p:txBody>
              <a:bodyPr/>
              <a:lstStyle/>
              <a:p>
                <a:r>
                  <a:rPr lang="en-IN">
                    <a:noFill/>
                  </a:rPr>
                  <a:t> </a:t>
                </a:r>
              </a:p>
            </p:txBody>
          </p:sp>
        </mc:Fallback>
      </mc:AlternateContent>
    </p:spTree>
    <p:extLst>
      <p:ext uri="{BB962C8B-B14F-4D97-AF65-F5344CB8AC3E}">
        <p14:creationId xmlns:p14="http://schemas.microsoft.com/office/powerpoint/2010/main" val="14320376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DUBIN’S PATH : GENERATION</a:t>
            </a:r>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p:txBody>
          <a:bodyPr/>
          <a:lstStyle/>
          <a:p>
            <a:fld id="{4424DB6E-ED7D-4408-991C-15897CDB5783}" type="slidenum">
              <a:rPr lang="en-US" smtClean="0"/>
              <a:t>11</a:t>
            </a:fld>
            <a:endParaRPr lang="en-US"/>
          </a:p>
        </p:txBody>
      </p:sp>
      <p:sp>
        <p:nvSpPr>
          <p:cNvPr id="7" name="Rectangle 6">
            <a:extLst>
              <a:ext uri="{FF2B5EF4-FFF2-40B4-BE49-F238E27FC236}">
                <a16:creationId xmlns:a16="http://schemas.microsoft.com/office/drawing/2014/main" id="{41184DFC-0A7E-4F9A-B973-9D2030174529}"/>
              </a:ext>
            </a:extLst>
          </p:cNvPr>
          <p:cNvSpPr/>
          <p:nvPr/>
        </p:nvSpPr>
        <p:spPr>
          <a:xfrm>
            <a:off x="65986" y="1731558"/>
            <a:ext cx="11745800" cy="646331"/>
          </a:xfrm>
          <a:prstGeom prst="rect">
            <a:avLst/>
          </a:prstGeom>
        </p:spPr>
        <p:txBody>
          <a:bodyPr wrap="square">
            <a:spAutoFit/>
          </a:bodyPr>
          <a:lstStyle/>
          <a:p>
            <a:pPr marL="285750" indent="-285750">
              <a:buFont typeface="Arial" panose="020B0604020202020204" pitchFamily="34" charset="0"/>
              <a:buChar char="•"/>
            </a:pPr>
            <a:r>
              <a:rPr lang="en-IN" dirty="0">
                <a:cs typeface="Times New Roman" panose="02020603050405020304" pitchFamily="18" charset="0"/>
              </a:rPr>
              <a:t>The arc lengths of the circle to be drawn has to be computed. These are computed using the angles of the arcs. These angles are computed by the following equation.</a:t>
            </a:r>
          </a:p>
        </p:txBody>
      </p:sp>
      <mc:AlternateContent xmlns:mc="http://schemas.openxmlformats.org/markup-compatibility/2006">
        <mc:Choice xmlns:a14="http://schemas.microsoft.com/office/drawing/2010/main" Requires="a14">
          <p:sp>
            <p:nvSpPr>
              <p:cNvPr id="10" name="Rectangle 9">
                <a:extLst>
                  <a:ext uri="{FF2B5EF4-FFF2-40B4-BE49-F238E27FC236}">
                    <a16:creationId xmlns:a16="http://schemas.microsoft.com/office/drawing/2014/main" id="{1BD4F2B0-4731-4B73-91D3-EEE1399752A6}"/>
                  </a:ext>
                </a:extLst>
              </p:cNvPr>
              <p:cNvSpPr/>
              <p:nvPr/>
            </p:nvSpPr>
            <p:spPr>
              <a:xfrm>
                <a:off x="2896691" y="2585126"/>
                <a:ext cx="4212628" cy="599716"/>
              </a:xfrm>
              <a:prstGeom prst="rect">
                <a:avLst/>
              </a:prstGeom>
            </p:spPr>
            <p:txBody>
              <a:bodyPr wrap="none">
                <a:spAutoFit/>
              </a:bodyPr>
              <a:lstStyle/>
              <a:p>
                <a14:m>
                  <m:oMath xmlns:m="http://schemas.openxmlformats.org/officeDocument/2006/math">
                    <m:sSub>
                      <m:sSubPr>
                        <m:ctrlPr>
                          <a:rPr lang="en-IN"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𝜃</m:t>
                        </m:r>
                      </m:e>
                      <m:sub>
                        <m:r>
                          <a:rPr lang="en-US" i="1">
                            <a:latin typeface="Cambria Math" panose="02040503050406030204" pitchFamily="18" charset="0"/>
                            <a:ea typeface="Cambria Math" panose="02040503050406030204" pitchFamily="18" charset="0"/>
                            <a:cs typeface="Times New Roman" panose="02020603050405020304" pitchFamily="18" charset="0"/>
                          </a:rPr>
                          <m:t>𝑖</m:t>
                        </m:r>
                      </m:sub>
                    </m:sSub>
                    <m:r>
                      <a:rPr lang="en-US" i="1">
                        <a:latin typeface="Cambria Math" panose="02040503050406030204" pitchFamily="18" charset="0"/>
                        <a:ea typeface="Cambria Math" panose="02040503050406030204" pitchFamily="18" charset="0"/>
                        <a:cs typeface="Times New Roman" panose="02020603050405020304" pitchFamily="18" charset="0"/>
                      </a:rPr>
                      <m:t>= </m:t>
                    </m:r>
                    <m:sSup>
                      <m:sSupPr>
                        <m:ctrlPr>
                          <a:rPr lang="en-IN" i="1">
                            <a:effectLst/>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cs typeface="Times New Roman" panose="02020603050405020304" pitchFamily="18" charset="0"/>
                          </a:rPr>
                          <m:t>𝑡𝑎𝑛</m:t>
                        </m:r>
                      </m:e>
                      <m:sup>
                        <m:r>
                          <a:rPr lang="en-US" i="1">
                            <a:latin typeface="Cambria Math" panose="02040503050406030204" pitchFamily="18" charset="0"/>
                            <a:ea typeface="Cambria Math" panose="02040503050406030204" pitchFamily="18" charset="0"/>
                            <a:cs typeface="Times New Roman" panose="02020603050405020304" pitchFamily="18" charset="0"/>
                          </a:rPr>
                          <m:t>−1</m:t>
                        </m:r>
                      </m:sup>
                    </m:sSup>
                    <m:d>
                      <m:dPr>
                        <m:ctrlPr>
                          <a:rPr lang="en-IN" i="1">
                            <a:effectLst/>
                            <a:latin typeface="Cambria Math" panose="02040503050406030204" pitchFamily="18" charset="0"/>
                            <a:ea typeface="Cambria Math" panose="02040503050406030204" pitchFamily="18" charset="0"/>
                          </a:rPr>
                        </m:ctrlPr>
                      </m:dPr>
                      <m:e>
                        <m:f>
                          <m:fPr>
                            <m:ctrlPr>
                              <a:rPr lang="en-IN" i="1">
                                <a:effectLst/>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cs typeface="Times New Roman" panose="02020603050405020304" pitchFamily="18" charset="0"/>
                              </a:rPr>
                              <m:t>𝑥</m:t>
                            </m:r>
                            <m:r>
                              <a:rPr lang="en-US" i="1">
                                <a:latin typeface="Cambria Math" panose="02040503050406030204" pitchFamily="18" charset="0"/>
                                <a:ea typeface="Cambria Math" panose="02040503050406030204" pitchFamily="18" charset="0"/>
                                <a:cs typeface="Times New Roman" panose="02020603050405020304" pitchFamily="18" charset="0"/>
                              </a:rPr>
                              <m:t>− </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𝑐</m:t>
                                </m:r>
                                <m:r>
                                  <a:rPr lang="en-US" i="1">
                                    <a:latin typeface="Cambria Math" panose="02040503050406030204" pitchFamily="18" charset="0"/>
                                    <a:ea typeface="Cambria Math" panose="02040503050406030204" pitchFamily="18" charset="0"/>
                                    <a:cs typeface="Times New Roman" panose="02020603050405020304" pitchFamily="18" charset="0"/>
                                  </a:rPr>
                                  <m:t>1</m:t>
                                </m:r>
                                <m:r>
                                  <a:rPr lang="en-US" i="1">
                                    <a:latin typeface="Cambria Math" panose="02040503050406030204" pitchFamily="18" charset="0"/>
                                    <a:ea typeface="Cambria Math" panose="02040503050406030204" pitchFamily="18" charset="0"/>
                                    <a:cs typeface="Times New Roman" panose="02020603050405020304" pitchFamily="18" charset="0"/>
                                  </a:rPr>
                                  <m:t>𝑥</m:t>
                                </m:r>
                              </m:sub>
                            </m:sSub>
                          </m:num>
                          <m:den>
                            <m:r>
                              <a:rPr lang="en-US" i="1">
                                <a:latin typeface="Cambria Math" panose="02040503050406030204" pitchFamily="18" charset="0"/>
                                <a:ea typeface="Cambria Math" panose="02040503050406030204" pitchFamily="18" charset="0"/>
                                <a:cs typeface="Times New Roman" panose="02020603050405020304" pitchFamily="18" charset="0"/>
                              </a:rPr>
                              <m:t>𝑦</m:t>
                            </m:r>
                            <m:r>
                              <a:rPr lang="en-US" i="1">
                                <a:latin typeface="Cambria Math" panose="02040503050406030204" pitchFamily="18" charset="0"/>
                                <a:ea typeface="Cambria Math" panose="02040503050406030204" pitchFamily="18" charset="0"/>
                                <a:cs typeface="Times New Roman" panose="02020603050405020304" pitchFamily="18" charset="0"/>
                              </a:rPr>
                              <m:t>− </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𝑐</m:t>
                                </m:r>
                                <m:r>
                                  <a:rPr lang="en-US" i="1">
                                    <a:latin typeface="Cambria Math" panose="02040503050406030204" pitchFamily="18" charset="0"/>
                                    <a:ea typeface="Cambria Math" panose="02040503050406030204" pitchFamily="18" charset="0"/>
                                    <a:cs typeface="Times New Roman" panose="02020603050405020304" pitchFamily="18" charset="0"/>
                                  </a:rPr>
                                  <m:t>1</m:t>
                                </m:r>
                                <m:r>
                                  <a:rPr lang="en-US" i="1">
                                    <a:latin typeface="Cambria Math" panose="02040503050406030204" pitchFamily="18" charset="0"/>
                                    <a:ea typeface="Cambria Math" panose="02040503050406030204" pitchFamily="18" charset="0"/>
                                    <a:cs typeface="Times New Roman" panose="02020603050405020304" pitchFamily="18" charset="0"/>
                                  </a:rPr>
                                  <m:t>𝑦</m:t>
                                </m:r>
                              </m:sub>
                            </m:sSub>
                          </m:den>
                        </m:f>
                      </m:e>
                    </m:d>
                    <m:r>
                      <a:rPr lang="en-US" i="1">
                        <a:latin typeface="Cambria Math" panose="02040503050406030204" pitchFamily="18" charset="0"/>
                        <a:ea typeface="Cambria Math" panose="02040503050406030204" pitchFamily="18" charset="0"/>
                        <a:cs typeface="Times New Roman" panose="02020603050405020304" pitchFamily="18" charset="0"/>
                      </a:rPr>
                      <m:t>− </m:t>
                    </m:r>
                    <m:sSup>
                      <m:sSupPr>
                        <m:ctrlPr>
                          <a:rPr lang="en-IN" i="1">
                            <a:effectLst/>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cs typeface="Times New Roman" panose="02020603050405020304" pitchFamily="18" charset="0"/>
                          </a:rPr>
                          <m:t>𝑡𝑎𝑛</m:t>
                        </m:r>
                      </m:e>
                      <m:sup>
                        <m:r>
                          <a:rPr lang="en-US" i="1">
                            <a:latin typeface="Cambria Math" panose="02040503050406030204" pitchFamily="18" charset="0"/>
                            <a:ea typeface="Cambria Math" panose="02040503050406030204" pitchFamily="18" charset="0"/>
                            <a:cs typeface="Times New Roman" panose="02020603050405020304" pitchFamily="18" charset="0"/>
                          </a:rPr>
                          <m:t>−1</m:t>
                        </m:r>
                      </m:sup>
                    </m:sSup>
                    <m:r>
                      <a:rPr lang="en-US" i="1">
                        <a:latin typeface="Cambria Math" panose="02040503050406030204" pitchFamily="18" charset="0"/>
                        <a:ea typeface="Cambria Math" panose="02040503050406030204" pitchFamily="18" charset="0"/>
                        <a:cs typeface="Times New Roman" panose="02020603050405020304" pitchFamily="18" charset="0"/>
                      </a:rPr>
                      <m:t>(</m:t>
                    </m:r>
                    <m:f>
                      <m:fPr>
                        <m:ctrlPr>
                          <a:rPr lang="en-IN" i="1">
                            <a:effectLst/>
                            <a:latin typeface="Cambria Math" panose="02040503050406030204" pitchFamily="18" charset="0"/>
                            <a:ea typeface="Cambria Math" panose="02040503050406030204" pitchFamily="18" charset="0"/>
                          </a:rPr>
                        </m:ctrlPr>
                      </m:fPr>
                      <m:num>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𝑡</m:t>
                            </m:r>
                            <m:r>
                              <a:rPr lang="en-US" i="1">
                                <a:latin typeface="Cambria Math" panose="02040503050406030204" pitchFamily="18" charset="0"/>
                                <a:ea typeface="Cambria Math" panose="02040503050406030204" pitchFamily="18" charset="0"/>
                                <a:cs typeface="Times New Roman" panose="02020603050405020304" pitchFamily="18" charset="0"/>
                              </a:rPr>
                              <m:t>1</m:t>
                            </m:r>
                            <m:r>
                              <a:rPr lang="en-US" i="1">
                                <a:latin typeface="Cambria Math" panose="02040503050406030204" pitchFamily="18" charset="0"/>
                                <a:ea typeface="Cambria Math" panose="02040503050406030204" pitchFamily="18" charset="0"/>
                                <a:cs typeface="Times New Roman" panose="02020603050405020304" pitchFamily="18" charset="0"/>
                              </a:rPr>
                              <m:t>𝑥</m:t>
                            </m:r>
                          </m:sub>
                        </m:sSub>
                        <m:r>
                          <a:rPr lang="en-US" i="1">
                            <a:latin typeface="Cambria Math" panose="02040503050406030204" pitchFamily="18" charset="0"/>
                            <a:ea typeface="Cambria Math" panose="02040503050406030204" pitchFamily="18" charset="0"/>
                            <a:cs typeface="Times New Roman" panose="02020603050405020304" pitchFamily="18" charset="0"/>
                          </a:rPr>
                          <m:t>− </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𝑐</m:t>
                            </m:r>
                            <m:r>
                              <a:rPr lang="en-US" i="1">
                                <a:latin typeface="Cambria Math" panose="02040503050406030204" pitchFamily="18" charset="0"/>
                                <a:ea typeface="Cambria Math" panose="02040503050406030204" pitchFamily="18" charset="0"/>
                                <a:cs typeface="Times New Roman" panose="02020603050405020304" pitchFamily="18" charset="0"/>
                              </a:rPr>
                              <m:t>1</m:t>
                            </m:r>
                            <m:r>
                              <a:rPr lang="en-US" i="1">
                                <a:latin typeface="Cambria Math" panose="02040503050406030204" pitchFamily="18" charset="0"/>
                                <a:ea typeface="Cambria Math" panose="02040503050406030204" pitchFamily="18" charset="0"/>
                                <a:cs typeface="Times New Roman" panose="02020603050405020304" pitchFamily="18" charset="0"/>
                              </a:rPr>
                              <m:t>𝑥</m:t>
                            </m:r>
                          </m:sub>
                        </m:sSub>
                      </m:num>
                      <m:den>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𝑡</m:t>
                            </m:r>
                            <m:r>
                              <a:rPr lang="en-US" i="1">
                                <a:latin typeface="Cambria Math" panose="02040503050406030204" pitchFamily="18" charset="0"/>
                                <a:ea typeface="Cambria Math" panose="02040503050406030204" pitchFamily="18" charset="0"/>
                                <a:cs typeface="Times New Roman" panose="02020603050405020304" pitchFamily="18" charset="0"/>
                              </a:rPr>
                              <m:t>1</m:t>
                            </m:r>
                            <m:r>
                              <a:rPr lang="en-US" i="1">
                                <a:latin typeface="Cambria Math" panose="02040503050406030204" pitchFamily="18" charset="0"/>
                                <a:ea typeface="Cambria Math" panose="02040503050406030204" pitchFamily="18" charset="0"/>
                                <a:cs typeface="Times New Roman" panose="02020603050405020304" pitchFamily="18" charset="0"/>
                              </a:rPr>
                              <m:t>𝑦</m:t>
                            </m:r>
                          </m:sub>
                        </m:sSub>
                        <m:r>
                          <a:rPr lang="en-US" i="1">
                            <a:latin typeface="Cambria Math" panose="02040503050406030204" pitchFamily="18" charset="0"/>
                            <a:ea typeface="Cambria Math" panose="02040503050406030204" pitchFamily="18" charset="0"/>
                            <a:cs typeface="Times New Roman" panose="02020603050405020304" pitchFamily="18" charset="0"/>
                          </a:rPr>
                          <m:t>− </m:t>
                        </m:r>
                        <m:sSub>
                          <m:sSubPr>
                            <m:ctrlPr>
                              <a:rPr lang="en-IN" i="1">
                                <a:effectLst/>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𝑃</m:t>
                            </m:r>
                          </m:e>
                          <m:sub>
                            <m:r>
                              <a:rPr lang="en-US" i="1">
                                <a:latin typeface="Cambria Math" panose="02040503050406030204" pitchFamily="18" charset="0"/>
                                <a:ea typeface="Cambria Math" panose="02040503050406030204" pitchFamily="18" charset="0"/>
                                <a:cs typeface="Times New Roman" panose="02020603050405020304" pitchFamily="18" charset="0"/>
                              </a:rPr>
                              <m:t>𝑐</m:t>
                            </m:r>
                            <m:r>
                              <a:rPr lang="en-US" i="1">
                                <a:latin typeface="Cambria Math" panose="02040503050406030204" pitchFamily="18" charset="0"/>
                                <a:ea typeface="Cambria Math" panose="02040503050406030204" pitchFamily="18" charset="0"/>
                                <a:cs typeface="Times New Roman" panose="02020603050405020304" pitchFamily="18" charset="0"/>
                              </a:rPr>
                              <m:t>1</m:t>
                            </m:r>
                            <m:r>
                              <a:rPr lang="en-US" i="1">
                                <a:latin typeface="Cambria Math" panose="02040503050406030204" pitchFamily="18" charset="0"/>
                                <a:ea typeface="Cambria Math" panose="02040503050406030204" pitchFamily="18" charset="0"/>
                                <a:cs typeface="Times New Roman" panose="02020603050405020304" pitchFamily="18" charset="0"/>
                              </a:rPr>
                              <m:t>𝑦</m:t>
                            </m:r>
                          </m:sub>
                        </m:sSub>
                      </m:den>
                    </m:f>
                    <m:r>
                      <a:rPr lang="en-US" i="1">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Cambria Math" panose="02040503050406030204" pitchFamily="18" charset="0"/>
                    <a:ea typeface="Cambria Math" panose="02040503050406030204" pitchFamily="18" charset="0"/>
                  </a:rPr>
                  <a:t> </a:t>
                </a:r>
                <a:endParaRPr lang="en-IN" dirty="0">
                  <a:latin typeface="Cambria Math" panose="02040503050406030204" pitchFamily="18" charset="0"/>
                  <a:ea typeface="Cambria Math" panose="02040503050406030204" pitchFamily="18" charset="0"/>
                </a:endParaRPr>
              </a:p>
            </p:txBody>
          </p:sp>
        </mc:Choice>
        <mc:Fallback>
          <p:sp>
            <p:nvSpPr>
              <p:cNvPr id="10" name="Rectangle 9">
                <a:extLst>
                  <a:ext uri="{FF2B5EF4-FFF2-40B4-BE49-F238E27FC236}">
                    <a16:creationId xmlns:a16="http://schemas.microsoft.com/office/drawing/2014/main" id="{1BD4F2B0-4731-4B73-91D3-EEE1399752A6}"/>
                  </a:ext>
                </a:extLst>
              </p:cNvPr>
              <p:cNvSpPr>
                <a:spLocks noRot="1" noChangeAspect="1" noMove="1" noResize="1" noEditPoints="1" noAdjustHandles="1" noChangeArrowheads="1" noChangeShapeType="1" noTextEdit="1"/>
              </p:cNvSpPr>
              <p:nvPr/>
            </p:nvSpPr>
            <p:spPr>
              <a:xfrm>
                <a:off x="2896691" y="2585126"/>
                <a:ext cx="4212628" cy="599716"/>
              </a:xfrm>
              <a:prstGeom prst="rect">
                <a:avLst/>
              </a:prstGeom>
              <a:blipFill>
                <a:blip r:embed="rId4"/>
                <a:stretch>
                  <a:fillRect/>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11" name="Rectangle 10">
                <a:extLst>
                  <a:ext uri="{FF2B5EF4-FFF2-40B4-BE49-F238E27FC236}">
                    <a16:creationId xmlns:a16="http://schemas.microsoft.com/office/drawing/2014/main" id="{B461909E-DCD8-428C-BE97-D68088FF7317}"/>
                  </a:ext>
                </a:extLst>
              </p:cNvPr>
              <p:cNvSpPr/>
              <p:nvPr/>
            </p:nvSpPr>
            <p:spPr>
              <a:xfrm>
                <a:off x="2304312" y="3524100"/>
                <a:ext cx="5397387" cy="720903"/>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sSub>
                        <m:sSubPr>
                          <m:ctrlPr>
                            <a:rPr lang="en-IN">
                              <a:latin typeface="Cambria Math" panose="02040503050406030204" pitchFamily="18" charset="0"/>
                            </a:rPr>
                          </m:ctrlPr>
                        </m:sSubPr>
                        <m:e>
                          <m:r>
                            <a:rPr lang="en-IN" i="1">
                              <a:latin typeface="Cambria Math" panose="02040503050406030204" pitchFamily="18" charset="0"/>
                            </a:rPr>
                            <m:t>𝜃</m:t>
                          </m:r>
                        </m:e>
                        <m:sub>
                          <m:r>
                            <a:rPr lang="en-IN" i="1">
                              <a:latin typeface="Cambria Math" panose="02040503050406030204" pitchFamily="18" charset="0"/>
                            </a:rPr>
                            <m:t>𝑓</m:t>
                          </m:r>
                        </m:sub>
                      </m:sSub>
                      <m:r>
                        <a:rPr lang="en-IN" i="0">
                          <a:latin typeface="Cambria Math" panose="02040503050406030204" pitchFamily="18" charset="0"/>
                        </a:rPr>
                        <m:t>= </m:t>
                      </m:r>
                      <m:sSup>
                        <m:sSupPr>
                          <m:ctrlPr>
                            <a:rPr lang="en-IN" i="1">
                              <a:latin typeface="Cambria Math" panose="02040503050406030204" pitchFamily="18" charset="0"/>
                            </a:rPr>
                          </m:ctrlPr>
                        </m:sSupPr>
                        <m:e>
                          <m:r>
                            <a:rPr lang="en-IN" i="1">
                              <a:latin typeface="Cambria Math" panose="02040503050406030204" pitchFamily="18" charset="0"/>
                            </a:rPr>
                            <m:t>𝑡𝑎𝑛</m:t>
                          </m:r>
                        </m:e>
                        <m:sup>
                          <m:r>
                            <a:rPr lang="en-IN" i="0">
                              <a:latin typeface="Cambria Math" panose="02040503050406030204" pitchFamily="18" charset="0"/>
                            </a:rPr>
                            <m:t>−1</m:t>
                          </m:r>
                        </m:sup>
                      </m:sSup>
                      <m:r>
                        <a:rPr lang="en-IN" i="0">
                          <a:latin typeface="Cambria Math" panose="02040503050406030204" pitchFamily="18" charset="0"/>
                        </a:rPr>
                        <m:t>(</m:t>
                      </m:r>
                      <m:f>
                        <m:fPr>
                          <m:ctrlPr>
                            <a:rPr lang="en-IN" i="1">
                              <a:latin typeface="Cambria Math" panose="02040503050406030204" pitchFamily="18" charset="0"/>
                            </a:rPr>
                          </m:ctrlPr>
                        </m:fPr>
                        <m:num>
                          <m:sSub>
                            <m:sSubPr>
                              <m:ctrlPr>
                                <a:rPr lang="en-IN" i="1">
                                  <a:latin typeface="Cambria Math" panose="02040503050406030204" pitchFamily="18" charset="0"/>
                                </a:rPr>
                              </m:ctrlPr>
                            </m:sSubPr>
                            <m:e>
                              <m:r>
                                <a:rPr lang="en-IN" i="1">
                                  <a:latin typeface="Cambria Math" panose="02040503050406030204" pitchFamily="18" charset="0"/>
                                </a:rPr>
                                <m:t>𝑃</m:t>
                              </m:r>
                            </m:e>
                            <m:sub>
                              <m:r>
                                <a:rPr lang="en-IN" i="1">
                                  <a:latin typeface="Cambria Math" panose="02040503050406030204" pitchFamily="18" charset="0"/>
                                </a:rPr>
                                <m:t>𝑡</m:t>
                              </m:r>
                              <m:r>
                                <a:rPr lang="en-IN" i="0">
                                  <a:latin typeface="Cambria Math" panose="02040503050406030204" pitchFamily="18" charset="0"/>
                                </a:rPr>
                                <m:t>2</m:t>
                              </m:r>
                              <m:r>
                                <a:rPr lang="en-IN" i="1">
                                  <a:latin typeface="Cambria Math" panose="02040503050406030204" pitchFamily="18" charset="0"/>
                                </a:rPr>
                                <m:t>𝑥</m:t>
                              </m:r>
                            </m:sub>
                          </m:sSub>
                          <m:r>
                            <a:rPr lang="en-IN" i="0">
                              <a:latin typeface="Cambria Math" panose="02040503050406030204" pitchFamily="18" charset="0"/>
                            </a:rPr>
                            <m:t>− </m:t>
                          </m:r>
                          <m:sSub>
                            <m:sSubPr>
                              <m:ctrlPr>
                                <a:rPr lang="en-IN" i="1">
                                  <a:latin typeface="Cambria Math" panose="02040503050406030204" pitchFamily="18" charset="0"/>
                                </a:rPr>
                              </m:ctrlPr>
                            </m:sSubPr>
                            <m:e>
                              <m:r>
                                <a:rPr lang="en-IN" i="1">
                                  <a:latin typeface="Cambria Math" panose="02040503050406030204" pitchFamily="18" charset="0"/>
                                </a:rPr>
                                <m:t>𝑃</m:t>
                              </m:r>
                            </m:e>
                            <m:sub>
                              <m:r>
                                <a:rPr lang="en-IN" i="1">
                                  <a:latin typeface="Cambria Math" panose="02040503050406030204" pitchFamily="18" charset="0"/>
                                </a:rPr>
                                <m:t>𝑐</m:t>
                              </m:r>
                              <m:r>
                                <a:rPr lang="en-IN" i="0">
                                  <a:latin typeface="Cambria Math" panose="02040503050406030204" pitchFamily="18" charset="0"/>
                                </a:rPr>
                                <m:t>2</m:t>
                              </m:r>
                              <m:r>
                                <a:rPr lang="en-IN" i="1">
                                  <a:latin typeface="Cambria Math" panose="02040503050406030204" pitchFamily="18" charset="0"/>
                                </a:rPr>
                                <m:t>𝑥</m:t>
                              </m:r>
                            </m:sub>
                          </m:sSub>
                        </m:num>
                        <m:den>
                          <m:sSub>
                            <m:sSubPr>
                              <m:ctrlPr>
                                <a:rPr lang="en-IN" i="1">
                                  <a:latin typeface="Cambria Math" panose="02040503050406030204" pitchFamily="18" charset="0"/>
                                </a:rPr>
                              </m:ctrlPr>
                            </m:sSubPr>
                            <m:e>
                              <m:r>
                                <a:rPr lang="en-IN" i="1">
                                  <a:latin typeface="Cambria Math" panose="02040503050406030204" pitchFamily="18" charset="0"/>
                                </a:rPr>
                                <m:t>𝑃</m:t>
                              </m:r>
                            </m:e>
                            <m:sub>
                              <m:r>
                                <a:rPr lang="en-IN" i="1">
                                  <a:latin typeface="Cambria Math" panose="02040503050406030204" pitchFamily="18" charset="0"/>
                                </a:rPr>
                                <m:t>𝑡</m:t>
                              </m:r>
                              <m:r>
                                <a:rPr lang="en-IN" i="0">
                                  <a:latin typeface="Cambria Math" panose="02040503050406030204" pitchFamily="18" charset="0"/>
                                </a:rPr>
                                <m:t>2</m:t>
                              </m:r>
                              <m:r>
                                <a:rPr lang="en-IN" i="1">
                                  <a:latin typeface="Cambria Math" panose="02040503050406030204" pitchFamily="18" charset="0"/>
                                </a:rPr>
                                <m:t>𝑦</m:t>
                              </m:r>
                            </m:sub>
                          </m:sSub>
                          <m:r>
                            <a:rPr lang="en-IN" i="0">
                              <a:latin typeface="Cambria Math" panose="02040503050406030204" pitchFamily="18" charset="0"/>
                            </a:rPr>
                            <m:t>− </m:t>
                          </m:r>
                          <m:sSub>
                            <m:sSubPr>
                              <m:ctrlPr>
                                <a:rPr lang="en-IN" i="1">
                                  <a:latin typeface="Cambria Math" panose="02040503050406030204" pitchFamily="18" charset="0"/>
                                </a:rPr>
                              </m:ctrlPr>
                            </m:sSubPr>
                            <m:e>
                              <m:r>
                                <a:rPr lang="en-IN" i="1">
                                  <a:latin typeface="Cambria Math" panose="02040503050406030204" pitchFamily="18" charset="0"/>
                                </a:rPr>
                                <m:t>𝑃</m:t>
                              </m:r>
                            </m:e>
                            <m:sub>
                              <m:r>
                                <a:rPr lang="en-IN" i="1">
                                  <a:latin typeface="Cambria Math" panose="02040503050406030204" pitchFamily="18" charset="0"/>
                                </a:rPr>
                                <m:t>𝑐</m:t>
                              </m:r>
                              <m:r>
                                <a:rPr lang="en-IN" i="0">
                                  <a:latin typeface="Cambria Math" panose="02040503050406030204" pitchFamily="18" charset="0"/>
                                </a:rPr>
                                <m:t>2</m:t>
                              </m:r>
                              <m:r>
                                <a:rPr lang="en-IN" i="1">
                                  <a:latin typeface="Cambria Math" panose="02040503050406030204" pitchFamily="18" charset="0"/>
                                </a:rPr>
                                <m:t>𝑦</m:t>
                              </m:r>
                            </m:sub>
                          </m:sSub>
                        </m:den>
                      </m:f>
                      <m:r>
                        <a:rPr lang="en-IN" i="0">
                          <a:latin typeface="Cambria Math" panose="02040503050406030204" pitchFamily="18" charset="0"/>
                        </a:rPr>
                        <m:t>)− </m:t>
                      </m:r>
                      <m:sSup>
                        <m:sSupPr>
                          <m:ctrlPr>
                            <a:rPr lang="en-IN" i="1">
                              <a:latin typeface="Cambria Math" panose="02040503050406030204" pitchFamily="18" charset="0"/>
                            </a:rPr>
                          </m:ctrlPr>
                        </m:sSupPr>
                        <m:e>
                          <m:r>
                            <a:rPr lang="en-IN" i="1">
                              <a:latin typeface="Cambria Math" panose="02040503050406030204" pitchFamily="18" charset="0"/>
                            </a:rPr>
                            <m:t>𝑡𝑎𝑛</m:t>
                          </m:r>
                        </m:e>
                        <m:sup>
                          <m:r>
                            <a:rPr lang="en-IN" i="0">
                              <a:latin typeface="Cambria Math" panose="02040503050406030204" pitchFamily="18" charset="0"/>
                            </a:rPr>
                            <m:t>−1</m:t>
                          </m:r>
                        </m:sup>
                      </m:sSup>
                      <m:d>
                        <m:dPr>
                          <m:ctrlPr>
                            <a:rPr lang="en-IN" i="1">
                              <a:latin typeface="Cambria Math" panose="02040503050406030204" pitchFamily="18" charset="0"/>
                            </a:rPr>
                          </m:ctrlPr>
                        </m:dPr>
                        <m:e>
                          <m:f>
                            <m:fPr>
                              <m:ctrlPr>
                                <a:rPr lang="en-IN" i="1">
                                  <a:latin typeface="Cambria Math" panose="02040503050406030204" pitchFamily="18" charset="0"/>
                                </a:rPr>
                              </m:ctrlPr>
                            </m:fPr>
                            <m:num>
                              <m:sSub>
                                <m:sSubPr>
                                  <m:ctrlPr>
                                    <a:rPr lang="en-IN" i="1">
                                      <a:latin typeface="Cambria Math" panose="02040503050406030204" pitchFamily="18" charset="0"/>
                                    </a:rPr>
                                  </m:ctrlPr>
                                </m:sSubPr>
                                <m:e>
                                  <m:r>
                                    <a:rPr lang="en-IN" i="1">
                                      <a:latin typeface="Cambria Math" panose="02040503050406030204" pitchFamily="18" charset="0"/>
                                    </a:rPr>
                                    <m:t>𝑥</m:t>
                                  </m:r>
                                </m:e>
                                <m:sub>
                                  <m:r>
                                    <a:rPr lang="en-IN" i="1">
                                      <a:latin typeface="Cambria Math" panose="02040503050406030204" pitchFamily="18" charset="0"/>
                                    </a:rPr>
                                    <m:t>𝑔𝑜𝑎𝑙</m:t>
                                  </m:r>
                                </m:sub>
                              </m:sSub>
                              <m:r>
                                <a:rPr lang="en-IN" i="0">
                                  <a:latin typeface="Cambria Math" panose="02040503050406030204" pitchFamily="18" charset="0"/>
                                </a:rPr>
                                <m:t>− </m:t>
                              </m:r>
                              <m:sSub>
                                <m:sSubPr>
                                  <m:ctrlPr>
                                    <a:rPr lang="en-IN" i="1">
                                      <a:latin typeface="Cambria Math" panose="02040503050406030204" pitchFamily="18" charset="0"/>
                                    </a:rPr>
                                  </m:ctrlPr>
                                </m:sSubPr>
                                <m:e>
                                  <m:r>
                                    <a:rPr lang="en-IN" i="1">
                                      <a:latin typeface="Cambria Math" panose="02040503050406030204" pitchFamily="18" charset="0"/>
                                    </a:rPr>
                                    <m:t>𝑃</m:t>
                                  </m:r>
                                </m:e>
                                <m:sub>
                                  <m:r>
                                    <a:rPr lang="en-IN" i="1">
                                      <a:latin typeface="Cambria Math" panose="02040503050406030204" pitchFamily="18" charset="0"/>
                                    </a:rPr>
                                    <m:t>𝑐</m:t>
                                  </m:r>
                                  <m:r>
                                    <a:rPr lang="en-IN" i="0">
                                      <a:latin typeface="Cambria Math" panose="02040503050406030204" pitchFamily="18" charset="0"/>
                                    </a:rPr>
                                    <m:t>1</m:t>
                                  </m:r>
                                  <m:r>
                                    <a:rPr lang="en-IN" i="1">
                                      <a:latin typeface="Cambria Math" panose="02040503050406030204" pitchFamily="18" charset="0"/>
                                    </a:rPr>
                                    <m:t>𝑥</m:t>
                                  </m:r>
                                </m:sub>
                              </m:sSub>
                            </m:num>
                            <m:den>
                              <m:sSub>
                                <m:sSubPr>
                                  <m:ctrlPr>
                                    <a:rPr lang="en-IN" i="1">
                                      <a:latin typeface="Cambria Math" panose="02040503050406030204" pitchFamily="18" charset="0"/>
                                    </a:rPr>
                                  </m:ctrlPr>
                                </m:sSubPr>
                                <m:e>
                                  <m:r>
                                    <a:rPr lang="en-IN" i="1">
                                      <a:latin typeface="Cambria Math" panose="02040503050406030204" pitchFamily="18" charset="0"/>
                                    </a:rPr>
                                    <m:t>𝑦</m:t>
                                  </m:r>
                                </m:e>
                                <m:sub>
                                  <m:r>
                                    <a:rPr lang="en-IN" i="1">
                                      <a:latin typeface="Cambria Math" panose="02040503050406030204" pitchFamily="18" charset="0"/>
                                    </a:rPr>
                                    <m:t>𝑔𝑜𝑎𝑙</m:t>
                                  </m:r>
                                </m:sub>
                              </m:sSub>
                              <m:r>
                                <a:rPr lang="en-IN" i="0">
                                  <a:latin typeface="Cambria Math" panose="02040503050406030204" pitchFamily="18" charset="0"/>
                                </a:rPr>
                                <m:t>− </m:t>
                              </m:r>
                              <m:sSub>
                                <m:sSubPr>
                                  <m:ctrlPr>
                                    <a:rPr lang="en-IN" i="1">
                                      <a:latin typeface="Cambria Math" panose="02040503050406030204" pitchFamily="18" charset="0"/>
                                    </a:rPr>
                                  </m:ctrlPr>
                                </m:sSubPr>
                                <m:e>
                                  <m:r>
                                    <a:rPr lang="en-IN" i="1">
                                      <a:latin typeface="Cambria Math" panose="02040503050406030204" pitchFamily="18" charset="0"/>
                                    </a:rPr>
                                    <m:t>𝑃</m:t>
                                  </m:r>
                                </m:e>
                                <m:sub>
                                  <m:r>
                                    <a:rPr lang="en-IN" i="1">
                                      <a:latin typeface="Cambria Math" panose="02040503050406030204" pitchFamily="18" charset="0"/>
                                    </a:rPr>
                                    <m:t>𝑐</m:t>
                                  </m:r>
                                  <m:r>
                                    <a:rPr lang="en-IN" i="0">
                                      <a:latin typeface="Cambria Math" panose="02040503050406030204" pitchFamily="18" charset="0"/>
                                    </a:rPr>
                                    <m:t>1</m:t>
                                  </m:r>
                                  <m:r>
                                    <a:rPr lang="en-IN" i="1">
                                      <a:latin typeface="Cambria Math" panose="02040503050406030204" pitchFamily="18" charset="0"/>
                                    </a:rPr>
                                    <m:t>𝑦</m:t>
                                  </m:r>
                                </m:sub>
                              </m:sSub>
                            </m:den>
                          </m:f>
                        </m:e>
                      </m:d>
                    </m:oMath>
                  </m:oMathPara>
                </a14:m>
                <a:endParaRPr lang="en-IN" dirty="0"/>
              </a:p>
            </p:txBody>
          </p:sp>
        </mc:Choice>
        <mc:Fallback>
          <p:sp>
            <p:nvSpPr>
              <p:cNvPr id="11" name="Rectangle 10">
                <a:extLst>
                  <a:ext uri="{FF2B5EF4-FFF2-40B4-BE49-F238E27FC236}">
                    <a16:creationId xmlns:a16="http://schemas.microsoft.com/office/drawing/2014/main" id="{B461909E-DCD8-428C-BE97-D68088FF7317}"/>
                  </a:ext>
                </a:extLst>
              </p:cNvPr>
              <p:cNvSpPr>
                <a:spLocks noRot="1" noChangeAspect="1" noMove="1" noResize="1" noEditPoints="1" noAdjustHandles="1" noChangeArrowheads="1" noChangeShapeType="1" noTextEdit="1"/>
              </p:cNvSpPr>
              <p:nvPr/>
            </p:nvSpPr>
            <p:spPr>
              <a:xfrm>
                <a:off x="2304312" y="3524100"/>
                <a:ext cx="5397387" cy="720903"/>
              </a:xfrm>
              <a:prstGeom prst="rect">
                <a:avLst/>
              </a:prstGeom>
              <a:blipFill>
                <a:blip r:embed="rId5"/>
                <a:stretch>
                  <a:fillRect/>
                </a:stretch>
              </a:blipFill>
            </p:spPr>
            <p:txBody>
              <a:bodyPr/>
              <a:lstStyle/>
              <a:p>
                <a:r>
                  <a:rPr lang="en-IN">
                    <a:noFill/>
                  </a:rPr>
                  <a:t> </a:t>
                </a:r>
              </a:p>
            </p:txBody>
          </p:sp>
        </mc:Fallback>
      </mc:AlternateContent>
    </p:spTree>
    <p:extLst>
      <p:ext uri="{BB962C8B-B14F-4D97-AF65-F5344CB8AC3E}">
        <p14:creationId xmlns:p14="http://schemas.microsoft.com/office/powerpoint/2010/main" val="2343383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Image result for clemson paw mark">
            <a:extLst>
              <a:ext uri="{FF2B5EF4-FFF2-40B4-BE49-F238E27FC236}">
                <a16:creationId xmlns:a16="http://schemas.microsoft.com/office/drawing/2014/main" id="{5038278C-6F2C-4233-8201-8CE9C9D5C10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cu-icar logo">
            <a:extLst>
              <a:ext uri="{FF2B5EF4-FFF2-40B4-BE49-F238E27FC236}">
                <a16:creationId xmlns:a16="http://schemas.microsoft.com/office/drawing/2014/main" id="{5B150DB7-02EB-46DA-B229-0CBD0C11FFF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E1282C9-E3E8-4D22-A401-A724A699E978}"/>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ENVIRONMENT</a:t>
            </a:r>
          </a:p>
        </p:txBody>
      </p:sp>
      <p:sp>
        <p:nvSpPr>
          <p:cNvPr id="8" name="TextBox 7">
            <a:extLst>
              <a:ext uri="{FF2B5EF4-FFF2-40B4-BE49-F238E27FC236}">
                <a16:creationId xmlns:a16="http://schemas.microsoft.com/office/drawing/2014/main" id="{0AB304BD-8EE7-497C-9C04-706607CD70B6}"/>
              </a:ext>
            </a:extLst>
          </p:cNvPr>
          <p:cNvSpPr txBox="1"/>
          <p:nvPr/>
        </p:nvSpPr>
        <p:spPr>
          <a:xfrm>
            <a:off x="65986" y="2135071"/>
            <a:ext cx="6471002" cy="4247317"/>
          </a:xfrm>
          <a:prstGeom prst="rect">
            <a:avLst/>
          </a:prstGeom>
          <a:noFill/>
        </p:spPr>
        <p:txBody>
          <a:bodyPr wrap="square" rtlCol="0">
            <a:spAutoFit/>
          </a:bodyPr>
          <a:lstStyle/>
          <a:p>
            <a:pPr marL="285750" indent="-285750">
              <a:buFont typeface="Arial" panose="020B0604020202020204" pitchFamily="34" charset="0"/>
              <a:buChar char="•"/>
            </a:pPr>
            <a:r>
              <a:rPr lang="en-IN" dirty="0"/>
              <a:t>Matplotlib library is imported for creating the graphical environment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An environment of the dimensions, 20 x 20 was created</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The environment gets refreshed at 100Hz</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Three alternating rectangular boxes and 2 circular obstacles were added in the environment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The start and goal configurations are received from the user and checked for collision. If the point lies within the obstacle space, the user is asked to input the configurations again.</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pic>
        <p:nvPicPr>
          <p:cNvPr id="9" name="Picture 8">
            <a:extLst>
              <a:ext uri="{FF2B5EF4-FFF2-40B4-BE49-F238E27FC236}">
                <a16:creationId xmlns:a16="http://schemas.microsoft.com/office/drawing/2014/main" id="{563725A0-9A47-4B65-8948-8B5410FB2415}"/>
              </a:ext>
            </a:extLst>
          </p:cNvPr>
          <p:cNvPicPr>
            <a:picLocks noChangeAspect="1"/>
          </p:cNvPicPr>
          <p:nvPr/>
        </p:nvPicPr>
        <p:blipFill>
          <a:blip r:embed="rId4"/>
          <a:stretch>
            <a:fillRect/>
          </a:stretch>
        </p:blipFill>
        <p:spPr>
          <a:xfrm>
            <a:off x="6852843" y="1563464"/>
            <a:ext cx="4888397" cy="4818924"/>
          </a:xfrm>
          <a:prstGeom prst="rect">
            <a:avLst/>
          </a:prstGeom>
        </p:spPr>
      </p:pic>
    </p:spTree>
    <p:extLst>
      <p:ext uri="{BB962C8B-B14F-4D97-AF65-F5344CB8AC3E}">
        <p14:creationId xmlns:p14="http://schemas.microsoft.com/office/powerpoint/2010/main" val="6122835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Image result for clemson paw mark">
            <a:extLst>
              <a:ext uri="{FF2B5EF4-FFF2-40B4-BE49-F238E27FC236}">
                <a16:creationId xmlns:a16="http://schemas.microsoft.com/office/drawing/2014/main" id="{5038278C-6F2C-4233-8201-8CE9C9D5C10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cu-icar logo">
            <a:extLst>
              <a:ext uri="{FF2B5EF4-FFF2-40B4-BE49-F238E27FC236}">
                <a16:creationId xmlns:a16="http://schemas.microsoft.com/office/drawing/2014/main" id="{5B150DB7-02EB-46DA-B229-0CBD0C11FFF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E1282C9-E3E8-4D22-A401-A724A699E978}"/>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CODE IMPLEMENTATION</a:t>
            </a:r>
          </a:p>
        </p:txBody>
      </p:sp>
      <p:sp>
        <p:nvSpPr>
          <p:cNvPr id="8" name="TextBox 7">
            <a:extLst>
              <a:ext uri="{FF2B5EF4-FFF2-40B4-BE49-F238E27FC236}">
                <a16:creationId xmlns:a16="http://schemas.microsoft.com/office/drawing/2014/main" id="{0AB304BD-8EE7-497C-9C04-706607CD70B6}"/>
              </a:ext>
            </a:extLst>
          </p:cNvPr>
          <p:cNvSpPr txBox="1"/>
          <p:nvPr/>
        </p:nvSpPr>
        <p:spPr>
          <a:xfrm>
            <a:off x="65985" y="1376313"/>
            <a:ext cx="11585545" cy="5355312"/>
          </a:xfrm>
          <a:prstGeom prst="rect">
            <a:avLst/>
          </a:prstGeom>
          <a:noFill/>
        </p:spPr>
        <p:txBody>
          <a:bodyPr wrap="square" rtlCol="0">
            <a:spAutoFit/>
          </a:bodyPr>
          <a:lstStyle/>
          <a:p>
            <a:pPr marL="285750" indent="-285750">
              <a:buFont typeface="Arial" panose="020B0604020202020204" pitchFamily="34" charset="0"/>
              <a:buChar char="•"/>
            </a:pPr>
            <a:r>
              <a:rPr lang="en-IN" dirty="0"/>
              <a:t> </a:t>
            </a:r>
            <a:r>
              <a:rPr lang="en-US" dirty="0"/>
              <a:t>The start node gets added to the tree initially.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After the random vertex is generated, the nearest node (from the tree) is found. </a:t>
            </a:r>
          </a:p>
          <a:p>
            <a:endParaRPr lang="en-US" dirty="0"/>
          </a:p>
          <a:p>
            <a:pPr marL="285750" indent="-285750">
              <a:buFont typeface="Arial" panose="020B0604020202020204" pitchFamily="34" charset="0"/>
              <a:buChar char="•"/>
            </a:pPr>
            <a:r>
              <a:rPr lang="en-US" dirty="0"/>
              <a:t>The nearest node is propagated along the direction of the random node by a growth factor/step distance (in this case, 1) and this becomes the new node.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path to reach the new node from its parent is found by using one of the four </a:t>
            </a:r>
            <a:r>
              <a:rPr lang="en-US" dirty="0" err="1"/>
              <a:t>Dubin’s</a:t>
            </a:r>
            <a:r>
              <a:rPr lang="en-US" dirty="0"/>
              <a:t> curves (LSL, RSR,LSR,RSL). The trajectory that gives minimum distance is taken as the ideal path.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new node is checked for collision. If it lies in the collision-free space, then the node is added to the tree. This way, the RRT gets propagated until the new node is within a set distance of the goal node.</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US" dirty="0"/>
              <a:t>A separate variable in the node class is used to store the index of the parent.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same process is repeated for connecting the goal node to the start node. The paths are connected by tracing the parent of the child node.</a:t>
            </a: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591517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Image result for clemson paw mark">
            <a:extLst>
              <a:ext uri="{FF2B5EF4-FFF2-40B4-BE49-F238E27FC236}">
                <a16:creationId xmlns:a16="http://schemas.microsoft.com/office/drawing/2014/main" id="{5038278C-6F2C-4233-8201-8CE9C9D5C10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cu-icar logo">
            <a:extLst>
              <a:ext uri="{FF2B5EF4-FFF2-40B4-BE49-F238E27FC236}">
                <a16:creationId xmlns:a16="http://schemas.microsoft.com/office/drawing/2014/main" id="{5B150DB7-02EB-46DA-B229-0CBD0C11FFF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E1282C9-E3E8-4D22-A401-A724A699E978}"/>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DEMONSTRATION -1</a:t>
            </a:r>
          </a:p>
        </p:txBody>
      </p:sp>
      <p:sp>
        <p:nvSpPr>
          <p:cNvPr id="8" name="TextBox 7">
            <a:extLst>
              <a:ext uri="{FF2B5EF4-FFF2-40B4-BE49-F238E27FC236}">
                <a16:creationId xmlns:a16="http://schemas.microsoft.com/office/drawing/2014/main" id="{0AB304BD-8EE7-497C-9C04-706607CD70B6}"/>
              </a:ext>
            </a:extLst>
          </p:cNvPr>
          <p:cNvSpPr txBox="1"/>
          <p:nvPr/>
        </p:nvSpPr>
        <p:spPr>
          <a:xfrm>
            <a:off x="65985" y="1376313"/>
            <a:ext cx="11585545" cy="646331"/>
          </a:xfrm>
          <a:prstGeom prst="rect">
            <a:avLst/>
          </a:prstGeom>
          <a:noFill/>
        </p:spPr>
        <p:txBody>
          <a:bodyPr wrap="square" rtlCol="0">
            <a:spAutoFit/>
          </a:bodyPr>
          <a:lstStyle/>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pic>
        <p:nvPicPr>
          <p:cNvPr id="3" name="cpsc_final_project4-2020-04-26_22.24.25">
            <a:hlinkClick r:id="" action="ppaction://media"/>
            <a:extLst>
              <a:ext uri="{FF2B5EF4-FFF2-40B4-BE49-F238E27FC236}">
                <a16:creationId xmlns:a16="http://schemas.microsoft.com/office/drawing/2014/main" id="{3682D566-D43D-4DFD-8367-6B824F4D651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68088" y="1353746"/>
            <a:ext cx="9679809" cy="5444892"/>
          </a:xfrm>
          <a:prstGeom prst="rect">
            <a:avLst/>
          </a:prstGeom>
        </p:spPr>
      </p:pic>
    </p:spTree>
    <p:extLst>
      <p:ext uri="{BB962C8B-B14F-4D97-AF65-F5344CB8AC3E}">
        <p14:creationId xmlns:p14="http://schemas.microsoft.com/office/powerpoint/2010/main" val="301238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8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Image result for clemson paw mark">
            <a:extLst>
              <a:ext uri="{FF2B5EF4-FFF2-40B4-BE49-F238E27FC236}">
                <a16:creationId xmlns:a16="http://schemas.microsoft.com/office/drawing/2014/main" id="{5038278C-6F2C-4233-8201-8CE9C9D5C10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cu-icar logo">
            <a:extLst>
              <a:ext uri="{FF2B5EF4-FFF2-40B4-BE49-F238E27FC236}">
                <a16:creationId xmlns:a16="http://schemas.microsoft.com/office/drawing/2014/main" id="{5B150DB7-02EB-46DA-B229-0CBD0C11FFF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E1282C9-E3E8-4D22-A401-A724A699E978}"/>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DEMONSTRATION - 2</a:t>
            </a:r>
          </a:p>
        </p:txBody>
      </p:sp>
      <p:pic>
        <p:nvPicPr>
          <p:cNvPr id="7" name="cpsc_final_project3-2020-04-26_22.22.15">
            <a:hlinkClick r:id="" action="ppaction://media"/>
            <a:extLst>
              <a:ext uri="{FF2B5EF4-FFF2-40B4-BE49-F238E27FC236}">
                <a16:creationId xmlns:a16="http://schemas.microsoft.com/office/drawing/2014/main" id="{828FA3C3-CA2B-43B0-BE7D-A30DC837454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88332" y="1263642"/>
            <a:ext cx="9727660" cy="5471808"/>
          </a:xfrm>
          <a:prstGeom prst="rect">
            <a:avLst/>
          </a:prstGeom>
        </p:spPr>
      </p:pic>
    </p:spTree>
    <p:extLst>
      <p:ext uri="{BB962C8B-B14F-4D97-AF65-F5344CB8AC3E}">
        <p14:creationId xmlns:p14="http://schemas.microsoft.com/office/powerpoint/2010/main" val="2261164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8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Image result for clemson paw mark">
            <a:extLst>
              <a:ext uri="{FF2B5EF4-FFF2-40B4-BE49-F238E27FC236}">
                <a16:creationId xmlns:a16="http://schemas.microsoft.com/office/drawing/2014/main" id="{5038278C-6F2C-4233-8201-8CE9C9D5C10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cu-icar logo">
            <a:extLst>
              <a:ext uri="{FF2B5EF4-FFF2-40B4-BE49-F238E27FC236}">
                <a16:creationId xmlns:a16="http://schemas.microsoft.com/office/drawing/2014/main" id="{5B150DB7-02EB-46DA-B229-0CBD0C11FFF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E1282C9-E3E8-4D22-A401-A724A699E978}"/>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DEMONSTRATION - 3</a:t>
            </a:r>
          </a:p>
        </p:txBody>
      </p:sp>
      <p:sp>
        <p:nvSpPr>
          <p:cNvPr id="8" name="TextBox 7">
            <a:extLst>
              <a:ext uri="{FF2B5EF4-FFF2-40B4-BE49-F238E27FC236}">
                <a16:creationId xmlns:a16="http://schemas.microsoft.com/office/drawing/2014/main" id="{0AB304BD-8EE7-497C-9C04-706607CD70B6}"/>
              </a:ext>
            </a:extLst>
          </p:cNvPr>
          <p:cNvSpPr txBox="1"/>
          <p:nvPr/>
        </p:nvSpPr>
        <p:spPr>
          <a:xfrm>
            <a:off x="65985" y="1376313"/>
            <a:ext cx="11585545" cy="646331"/>
          </a:xfrm>
          <a:prstGeom prst="rect">
            <a:avLst/>
          </a:prstGeom>
          <a:noFill/>
        </p:spPr>
        <p:txBody>
          <a:bodyPr wrap="square" rtlCol="0">
            <a:spAutoFit/>
          </a:bodyPr>
          <a:lstStyle/>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pic>
        <p:nvPicPr>
          <p:cNvPr id="7" name="cpsc_final_project2-2020-04-26_22.19.54">
            <a:hlinkClick r:id="" action="ppaction://media"/>
            <a:extLst>
              <a:ext uri="{FF2B5EF4-FFF2-40B4-BE49-F238E27FC236}">
                <a16:creationId xmlns:a16="http://schemas.microsoft.com/office/drawing/2014/main" id="{06208CF7-C34C-4F97-80B8-ED62780F6AF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59149" y="1231680"/>
            <a:ext cx="9863847" cy="5548414"/>
          </a:xfrm>
          <a:prstGeom prst="rect">
            <a:avLst/>
          </a:prstGeom>
        </p:spPr>
      </p:pic>
    </p:spTree>
    <p:extLst>
      <p:ext uri="{BB962C8B-B14F-4D97-AF65-F5344CB8AC3E}">
        <p14:creationId xmlns:p14="http://schemas.microsoft.com/office/powerpoint/2010/main" val="3233648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06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Image result for clemson paw mark">
            <a:extLst>
              <a:ext uri="{FF2B5EF4-FFF2-40B4-BE49-F238E27FC236}">
                <a16:creationId xmlns:a16="http://schemas.microsoft.com/office/drawing/2014/main" id="{5038278C-6F2C-4233-8201-8CE9C9D5C10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cu-icar logo">
            <a:extLst>
              <a:ext uri="{FF2B5EF4-FFF2-40B4-BE49-F238E27FC236}">
                <a16:creationId xmlns:a16="http://schemas.microsoft.com/office/drawing/2014/main" id="{5B150DB7-02EB-46DA-B229-0CBD0C11FFF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E1282C9-E3E8-4D22-A401-A724A699E978}"/>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DEMONSTRATION - 4</a:t>
            </a:r>
          </a:p>
        </p:txBody>
      </p:sp>
      <p:sp>
        <p:nvSpPr>
          <p:cNvPr id="8" name="TextBox 7">
            <a:extLst>
              <a:ext uri="{FF2B5EF4-FFF2-40B4-BE49-F238E27FC236}">
                <a16:creationId xmlns:a16="http://schemas.microsoft.com/office/drawing/2014/main" id="{0AB304BD-8EE7-497C-9C04-706607CD70B6}"/>
              </a:ext>
            </a:extLst>
          </p:cNvPr>
          <p:cNvSpPr txBox="1"/>
          <p:nvPr/>
        </p:nvSpPr>
        <p:spPr>
          <a:xfrm>
            <a:off x="65985" y="1376313"/>
            <a:ext cx="11585545" cy="646331"/>
          </a:xfrm>
          <a:prstGeom prst="rect">
            <a:avLst/>
          </a:prstGeom>
          <a:noFill/>
        </p:spPr>
        <p:txBody>
          <a:bodyPr wrap="square" rtlCol="0">
            <a:spAutoFit/>
          </a:bodyPr>
          <a:lstStyle/>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pic>
        <p:nvPicPr>
          <p:cNvPr id="2" name="cpsc_final_project1-2020-04-26_22.17.53">
            <a:hlinkClick r:id="" action="ppaction://media"/>
            <a:extLst>
              <a:ext uri="{FF2B5EF4-FFF2-40B4-BE49-F238E27FC236}">
                <a16:creationId xmlns:a16="http://schemas.microsoft.com/office/drawing/2014/main" id="{17366652-EDD5-4DF8-9928-9FCD1BA7DFF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482141" y="1376312"/>
            <a:ext cx="9527354" cy="5359137"/>
          </a:xfrm>
          <a:prstGeom prst="rect">
            <a:avLst/>
          </a:prstGeom>
        </p:spPr>
      </p:pic>
    </p:spTree>
    <p:extLst>
      <p:ext uri="{BB962C8B-B14F-4D97-AF65-F5344CB8AC3E}">
        <p14:creationId xmlns:p14="http://schemas.microsoft.com/office/powerpoint/2010/main" val="2686560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3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Image result for clemson paw mark">
            <a:extLst>
              <a:ext uri="{FF2B5EF4-FFF2-40B4-BE49-F238E27FC236}">
                <a16:creationId xmlns:a16="http://schemas.microsoft.com/office/drawing/2014/main" id="{5038278C-6F2C-4233-8201-8CE9C9D5C10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Image result for cu-icar logo">
            <a:extLst>
              <a:ext uri="{FF2B5EF4-FFF2-40B4-BE49-F238E27FC236}">
                <a16:creationId xmlns:a16="http://schemas.microsoft.com/office/drawing/2014/main" id="{5B150DB7-02EB-46DA-B229-0CBD0C11FFF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E1282C9-E3E8-4D22-A401-A724A699E978}"/>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REFERENCES</a:t>
            </a:r>
          </a:p>
        </p:txBody>
      </p:sp>
      <p:sp>
        <p:nvSpPr>
          <p:cNvPr id="8" name="TextBox 7">
            <a:extLst>
              <a:ext uri="{FF2B5EF4-FFF2-40B4-BE49-F238E27FC236}">
                <a16:creationId xmlns:a16="http://schemas.microsoft.com/office/drawing/2014/main" id="{0AB304BD-8EE7-497C-9C04-706607CD70B6}"/>
              </a:ext>
            </a:extLst>
          </p:cNvPr>
          <p:cNvSpPr txBox="1"/>
          <p:nvPr/>
        </p:nvSpPr>
        <p:spPr>
          <a:xfrm>
            <a:off x="65985" y="1376313"/>
            <a:ext cx="11585545" cy="646331"/>
          </a:xfrm>
          <a:prstGeom prst="rect">
            <a:avLst/>
          </a:prstGeom>
          <a:noFill/>
        </p:spPr>
        <p:txBody>
          <a:bodyPr wrap="square" rtlCol="0">
            <a:spAutoFit/>
          </a:bodyPr>
          <a:lstStyle/>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sp>
        <p:nvSpPr>
          <p:cNvPr id="2" name="TextBox 1">
            <a:extLst>
              <a:ext uri="{FF2B5EF4-FFF2-40B4-BE49-F238E27FC236}">
                <a16:creationId xmlns:a16="http://schemas.microsoft.com/office/drawing/2014/main" id="{BABF949E-D2E1-4BB4-B03A-6166FEBA4056}"/>
              </a:ext>
            </a:extLst>
          </p:cNvPr>
          <p:cNvSpPr txBox="1"/>
          <p:nvPr/>
        </p:nvSpPr>
        <p:spPr>
          <a:xfrm>
            <a:off x="1984442" y="2568102"/>
            <a:ext cx="9396920" cy="3139321"/>
          </a:xfrm>
          <a:prstGeom prst="rect">
            <a:avLst/>
          </a:prstGeom>
          <a:noFill/>
        </p:spPr>
        <p:txBody>
          <a:bodyPr wrap="square" rtlCol="0">
            <a:spAutoFit/>
          </a:bodyPr>
          <a:lstStyle/>
          <a:p>
            <a:r>
              <a:rPr lang="en-IN" dirty="0"/>
              <a:t>[1] </a:t>
            </a:r>
            <a:r>
              <a:rPr lang="en-US" dirty="0"/>
              <a:t>S. M. L. Valle, "Rapidly-Exploring Random Trees: A New Tool for Path Planning," [Online]. Available: </a:t>
            </a:r>
            <a:r>
              <a:rPr lang="en-US" dirty="0">
                <a:hlinkClick r:id="rId4"/>
              </a:rPr>
              <a:t>http://msl.cs.illinois.edu/~lavalle/papers/Lav98c.pdf</a:t>
            </a:r>
            <a:r>
              <a:rPr lang="en-US" dirty="0"/>
              <a:t>.</a:t>
            </a:r>
          </a:p>
          <a:p>
            <a:endParaRPr lang="en-US" dirty="0"/>
          </a:p>
          <a:p>
            <a:r>
              <a:rPr lang="en-US" dirty="0"/>
              <a:t>[2] </a:t>
            </a:r>
            <a:r>
              <a:rPr lang="en-IN" dirty="0">
                <a:hlinkClick r:id="rId5"/>
              </a:rPr>
              <a:t> https://en.wikipedia.org/wiki/Rapidly-exploring_random_tree</a:t>
            </a:r>
            <a:endParaRPr lang="en-IN" dirty="0"/>
          </a:p>
          <a:p>
            <a:endParaRPr lang="en-IN" dirty="0"/>
          </a:p>
          <a:p>
            <a:r>
              <a:rPr lang="en-IN" dirty="0"/>
              <a:t>[3] </a:t>
            </a:r>
            <a:r>
              <a:rPr lang="en-IN" dirty="0">
                <a:hlinkClick r:id="rId6"/>
              </a:rPr>
              <a:t>http://planning.cs.uiuc.edu/node658.html</a:t>
            </a:r>
            <a:endParaRPr lang="en-IN" dirty="0"/>
          </a:p>
          <a:p>
            <a:endParaRPr lang="en-IN" dirty="0"/>
          </a:p>
          <a:p>
            <a:r>
              <a:rPr lang="en-IN" dirty="0"/>
              <a:t>[4] </a:t>
            </a:r>
            <a:r>
              <a:rPr lang="en-US" dirty="0"/>
              <a:t>A. Giese, "A Comprehensive, Step-by-Step Tutorial on," [Online]. Available: https://gieseanw.wordpress.com/2012/10/21/a-comprehensive-step-by-step-tutorial-to-computing-dubins-paths/.</a:t>
            </a:r>
            <a:endParaRPr lang="en-IN" dirty="0"/>
          </a:p>
          <a:p>
            <a:endParaRPr lang="en-IN" dirty="0"/>
          </a:p>
        </p:txBody>
      </p:sp>
    </p:spTree>
    <p:extLst>
      <p:ext uri="{BB962C8B-B14F-4D97-AF65-F5344CB8AC3E}">
        <p14:creationId xmlns:p14="http://schemas.microsoft.com/office/powerpoint/2010/main" val="3587136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a:xfrm>
            <a:off x="10624929" y="6376542"/>
            <a:ext cx="942395" cy="313190"/>
          </a:xfrm>
        </p:spPr>
        <p:txBody>
          <a:bodyPr/>
          <a:lstStyle/>
          <a:p>
            <a:fld id="{4424DB6E-ED7D-4408-991C-15897CDB5783}" type="slidenum">
              <a:rPr lang="en-US" smtClean="0"/>
              <a:t>2</a:t>
            </a:fld>
            <a:endParaRPr lang="en-US" dirty="0"/>
          </a:p>
        </p:txBody>
      </p:sp>
      <p:sp>
        <p:nvSpPr>
          <p:cNvPr id="14" name="TextBox 13">
            <a:extLst>
              <a:ext uri="{FF2B5EF4-FFF2-40B4-BE49-F238E27FC236}">
                <a16:creationId xmlns:a16="http://schemas.microsoft.com/office/drawing/2014/main" id="{BFD03E02-4391-486E-8540-6A28CD517E25}"/>
              </a:ext>
            </a:extLst>
          </p:cNvPr>
          <p:cNvSpPr txBox="1"/>
          <p:nvPr/>
        </p:nvSpPr>
        <p:spPr>
          <a:xfrm>
            <a:off x="65986" y="1354703"/>
            <a:ext cx="4248931" cy="707886"/>
          </a:xfrm>
          <a:prstGeom prst="rect">
            <a:avLst/>
          </a:prstGeom>
          <a:noFill/>
        </p:spPr>
        <p:txBody>
          <a:bodyPr wrap="square" rtlCol="0">
            <a:spAutoFit/>
          </a:bodyPr>
          <a:lstStyle/>
          <a:p>
            <a:r>
              <a:rPr lang="en-US" sz="2000" b="1" dirty="0">
                <a:latin typeface="Century Gothic" panose="020B0502020202020204" pitchFamily="34" charset="0"/>
                <a:cs typeface="Times New Roman" panose="02020603050405020304" pitchFamily="18" charset="0"/>
              </a:rPr>
              <a:t>PROBLEM STATEMENT:</a:t>
            </a:r>
          </a:p>
          <a:p>
            <a:endParaRPr lang="en-US" sz="2000" b="1" dirty="0">
              <a:latin typeface="Century Gothic" panose="020B0502020202020204" pitchFamily="34" charset="0"/>
            </a:endParaRPr>
          </a:p>
        </p:txBody>
      </p:sp>
      <p:sp>
        <p:nvSpPr>
          <p:cNvPr id="18" name="TextBox 17">
            <a:extLst>
              <a:ext uri="{FF2B5EF4-FFF2-40B4-BE49-F238E27FC236}">
                <a16:creationId xmlns:a16="http://schemas.microsoft.com/office/drawing/2014/main" id="{350AC761-47F3-4459-8A5E-818B34F5DCE2}"/>
              </a:ext>
            </a:extLst>
          </p:cNvPr>
          <p:cNvSpPr txBox="1"/>
          <p:nvPr/>
        </p:nvSpPr>
        <p:spPr>
          <a:xfrm>
            <a:off x="324683" y="4890871"/>
            <a:ext cx="5783290" cy="923330"/>
          </a:xfrm>
          <a:prstGeom prst="rect">
            <a:avLst/>
          </a:prstGeom>
          <a:noFill/>
        </p:spPr>
        <p:txBody>
          <a:bodyPr wrap="square" rtlCol="0">
            <a:spAutoFit/>
          </a:bodyPr>
          <a:lstStyle/>
          <a:p>
            <a:pPr marL="342900" indent="-342900">
              <a:buFont typeface="Arial" panose="020B0604020202020204" pitchFamily="34" charset="0"/>
              <a:buChar char="•"/>
            </a:pPr>
            <a:endParaRPr lang="en-US"/>
          </a:p>
          <a:p>
            <a:pPr marL="342900" indent="-342900">
              <a:buFont typeface="Arial" panose="020B0604020202020204" pitchFamily="34" charset="0"/>
              <a:buChar char="•"/>
            </a:pPr>
            <a:endParaRPr lang="en-US"/>
          </a:p>
          <a:p>
            <a:pPr marL="342900" indent="-342900">
              <a:buFont typeface="Arial" panose="020B0604020202020204" pitchFamily="34" charset="0"/>
              <a:buChar char="•"/>
            </a:pPr>
            <a:endParaRPr lang="en-US"/>
          </a:p>
        </p:txBody>
      </p:sp>
      <p:sp>
        <p:nvSpPr>
          <p:cNvPr id="3" name="Rectangle 2">
            <a:extLst>
              <a:ext uri="{FF2B5EF4-FFF2-40B4-BE49-F238E27FC236}">
                <a16:creationId xmlns:a16="http://schemas.microsoft.com/office/drawing/2014/main" id="{7E090577-0E85-4684-83D6-6B53C899C1AC}"/>
              </a:ext>
            </a:extLst>
          </p:cNvPr>
          <p:cNvSpPr/>
          <p:nvPr/>
        </p:nvSpPr>
        <p:spPr>
          <a:xfrm>
            <a:off x="65986" y="1706730"/>
            <a:ext cx="11947472" cy="646331"/>
          </a:xfrm>
          <a:prstGeom prst="rect">
            <a:avLst/>
          </a:prstGeom>
        </p:spPr>
        <p:txBody>
          <a:bodyPr wrap="square">
            <a:spAutoFit/>
          </a:bodyPr>
          <a:lstStyle/>
          <a:p>
            <a:r>
              <a:rPr lang="en-US" dirty="0">
                <a:latin typeface="+mj-lt"/>
                <a:cs typeface="Times New Roman" panose="02020603050405020304" pitchFamily="18" charset="0"/>
              </a:rPr>
              <a:t>The project deals with implementing RRT (Rapidly-exploring Random Tree) algorithm for planning the path of a non-holonomic car (</a:t>
            </a:r>
            <a:r>
              <a:rPr lang="en-US" dirty="0" err="1">
                <a:latin typeface="+mj-lt"/>
                <a:cs typeface="Times New Roman" panose="02020603050405020304" pitchFamily="18" charset="0"/>
              </a:rPr>
              <a:t>Dubin’s</a:t>
            </a:r>
            <a:r>
              <a:rPr lang="en-US" dirty="0">
                <a:latin typeface="+mj-lt"/>
                <a:cs typeface="Times New Roman" panose="02020603050405020304" pitchFamily="18" charset="0"/>
              </a:rPr>
              <a:t> car model) to move from initial state to goal state.</a:t>
            </a:r>
          </a:p>
        </p:txBody>
      </p:sp>
      <p:pic>
        <p:nvPicPr>
          <p:cNvPr id="7" name="Picture 6">
            <a:extLst>
              <a:ext uri="{FF2B5EF4-FFF2-40B4-BE49-F238E27FC236}">
                <a16:creationId xmlns:a16="http://schemas.microsoft.com/office/drawing/2014/main" id="{C6FBECE6-457E-4BAF-A3C6-DB10703578B5}"/>
              </a:ext>
            </a:extLst>
          </p:cNvPr>
          <p:cNvPicPr>
            <a:picLocks noChangeAspect="1"/>
          </p:cNvPicPr>
          <p:nvPr/>
        </p:nvPicPr>
        <p:blipFill>
          <a:blip r:embed="rId4"/>
          <a:stretch>
            <a:fillRect/>
          </a:stretch>
        </p:blipFill>
        <p:spPr>
          <a:xfrm>
            <a:off x="726592" y="2630929"/>
            <a:ext cx="3604408" cy="3612013"/>
          </a:xfrm>
          <a:prstGeom prst="rect">
            <a:avLst/>
          </a:prstGeom>
        </p:spPr>
      </p:pic>
      <p:sp>
        <p:nvSpPr>
          <p:cNvPr id="9" name="TextBox 8">
            <a:extLst>
              <a:ext uri="{FF2B5EF4-FFF2-40B4-BE49-F238E27FC236}">
                <a16:creationId xmlns:a16="http://schemas.microsoft.com/office/drawing/2014/main" id="{5DA64855-CD30-405A-B05A-118B36E9276C}"/>
              </a:ext>
            </a:extLst>
          </p:cNvPr>
          <p:cNvSpPr txBox="1"/>
          <p:nvPr/>
        </p:nvSpPr>
        <p:spPr>
          <a:xfrm>
            <a:off x="5008243" y="3954134"/>
            <a:ext cx="556591" cy="923330"/>
          </a:xfrm>
          <a:prstGeom prst="rect">
            <a:avLst/>
          </a:prstGeom>
          <a:noFill/>
        </p:spPr>
        <p:txBody>
          <a:bodyPr wrap="square" rtlCol="0">
            <a:spAutoFit/>
          </a:bodyPr>
          <a:lstStyle/>
          <a:p>
            <a:r>
              <a:rPr lang="en-IN" sz="5400" b="1" dirty="0"/>
              <a:t>+</a:t>
            </a:r>
            <a:endParaRPr lang="en-IN" sz="3600" b="1" dirty="0"/>
          </a:p>
        </p:txBody>
      </p:sp>
      <p:pic>
        <p:nvPicPr>
          <p:cNvPr id="11" name="Picture 10">
            <a:extLst>
              <a:ext uri="{FF2B5EF4-FFF2-40B4-BE49-F238E27FC236}">
                <a16:creationId xmlns:a16="http://schemas.microsoft.com/office/drawing/2014/main" id="{4C8497C7-B55A-4BAE-87E5-628A984E779E}"/>
              </a:ext>
            </a:extLst>
          </p:cNvPr>
          <p:cNvPicPr>
            <a:picLocks noChangeAspect="1"/>
          </p:cNvPicPr>
          <p:nvPr/>
        </p:nvPicPr>
        <p:blipFill>
          <a:blip r:embed="rId5"/>
          <a:stretch>
            <a:fillRect/>
          </a:stretch>
        </p:blipFill>
        <p:spPr>
          <a:xfrm>
            <a:off x="6242077" y="2634621"/>
            <a:ext cx="5513147" cy="3504345"/>
          </a:xfrm>
          <a:prstGeom prst="rect">
            <a:avLst/>
          </a:prstGeom>
        </p:spPr>
      </p:pic>
      <p:sp>
        <p:nvSpPr>
          <p:cNvPr id="12" name="TextBox 11">
            <a:extLst>
              <a:ext uri="{FF2B5EF4-FFF2-40B4-BE49-F238E27FC236}">
                <a16:creationId xmlns:a16="http://schemas.microsoft.com/office/drawing/2014/main" id="{ED628128-9480-42F0-B362-EE049DD845CD}"/>
              </a:ext>
            </a:extLst>
          </p:cNvPr>
          <p:cNvSpPr txBox="1"/>
          <p:nvPr/>
        </p:nvSpPr>
        <p:spPr>
          <a:xfrm>
            <a:off x="8849138" y="6485931"/>
            <a:ext cx="4489175" cy="307777"/>
          </a:xfrm>
          <a:prstGeom prst="rect">
            <a:avLst/>
          </a:prstGeom>
          <a:noFill/>
        </p:spPr>
        <p:txBody>
          <a:bodyPr wrap="square" rtlCol="0">
            <a:spAutoFit/>
          </a:bodyPr>
          <a:lstStyle/>
          <a:p>
            <a:r>
              <a:rPr lang="en-IN" sz="1400" dirty="0" err="1">
                <a:hlinkClick r:id="rId6"/>
              </a:rPr>
              <a:t>Dubin's</a:t>
            </a:r>
            <a:r>
              <a:rPr lang="en-IN" sz="1400" dirty="0">
                <a:hlinkClick r:id="rId6"/>
              </a:rPr>
              <a:t> car</a:t>
            </a:r>
            <a:endParaRPr lang="en-IN" sz="1400" dirty="0"/>
          </a:p>
        </p:txBody>
      </p:sp>
      <p:sp>
        <p:nvSpPr>
          <p:cNvPr id="13" name="Rectangle 12">
            <a:extLst>
              <a:ext uri="{FF2B5EF4-FFF2-40B4-BE49-F238E27FC236}">
                <a16:creationId xmlns:a16="http://schemas.microsoft.com/office/drawing/2014/main" id="{89D3DD04-61A3-40F2-9923-800D159FC559}"/>
              </a:ext>
            </a:extLst>
          </p:cNvPr>
          <p:cNvSpPr/>
          <p:nvPr/>
        </p:nvSpPr>
        <p:spPr>
          <a:xfrm>
            <a:off x="8858128" y="6242942"/>
            <a:ext cx="942395" cy="307777"/>
          </a:xfrm>
          <a:prstGeom prst="rect">
            <a:avLst/>
          </a:prstGeom>
        </p:spPr>
        <p:txBody>
          <a:bodyPr wrap="square">
            <a:spAutoFit/>
          </a:bodyPr>
          <a:lstStyle/>
          <a:p>
            <a:r>
              <a:rPr lang="en-IN" sz="1400" dirty="0">
                <a:hlinkClick r:id="rId7"/>
              </a:rPr>
              <a:t>RRT</a:t>
            </a:r>
            <a:endParaRPr lang="en-IN" sz="1400" dirty="0"/>
          </a:p>
        </p:txBody>
      </p:sp>
      <p:sp>
        <p:nvSpPr>
          <p:cNvPr id="20" name="TextBox 19">
            <a:extLst>
              <a:ext uri="{FF2B5EF4-FFF2-40B4-BE49-F238E27FC236}">
                <a16:creationId xmlns:a16="http://schemas.microsoft.com/office/drawing/2014/main" id="{F77510B1-AE2B-4BC7-8A39-99A1024FAD3A}"/>
              </a:ext>
            </a:extLst>
          </p:cNvPr>
          <p:cNvSpPr txBox="1"/>
          <p:nvPr/>
        </p:nvSpPr>
        <p:spPr>
          <a:xfrm>
            <a:off x="167957" y="683956"/>
            <a:ext cx="11097480" cy="584775"/>
          </a:xfrm>
          <a:prstGeom prst="rect">
            <a:avLst/>
          </a:prstGeom>
          <a:noFill/>
        </p:spPr>
        <p:txBody>
          <a:bodyPr wrap="square" rtlCol="0">
            <a:spAutoFit/>
          </a:bodyPr>
          <a:lstStyle/>
          <a:p>
            <a:pPr algn="ctr"/>
            <a:r>
              <a:rPr lang="en-US" sz="3200" b="1" dirty="0">
                <a:solidFill>
                  <a:schemeClr val="bg1"/>
                </a:solidFill>
                <a:latin typeface="Century Gothic" panose="020B0502020202020204" pitchFamily="34" charset="0"/>
                <a:cs typeface="Times New Roman" panose="02020603050405020304" pitchFamily="18" charset="0"/>
              </a:rPr>
              <a:t>INTRODUCTION</a:t>
            </a:r>
            <a:endParaRPr lang="en-IN" sz="3200" b="1" dirty="0">
              <a:solidFill>
                <a:schemeClr val="bg1"/>
              </a:solidFill>
              <a:latin typeface="Century Gothic" panose="020B0502020202020204" pitchFamily="34" charset="0"/>
              <a:cs typeface="Times New Roman" panose="02020603050405020304" pitchFamily="18" charset="0"/>
            </a:endParaRPr>
          </a:p>
        </p:txBody>
      </p:sp>
    </p:spTree>
    <p:extLst>
      <p:ext uri="{BB962C8B-B14F-4D97-AF65-F5344CB8AC3E}">
        <p14:creationId xmlns:p14="http://schemas.microsoft.com/office/powerpoint/2010/main" val="891719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p:txBody>
          <a:bodyPr/>
          <a:lstStyle/>
          <a:p>
            <a:fld id="{4424DB6E-ED7D-4408-991C-15897CDB5783}" type="slidenum">
              <a:rPr lang="en-US" smtClean="0"/>
              <a:t>3</a:t>
            </a:fld>
            <a:endParaRPr lang="en-US"/>
          </a:p>
        </p:txBody>
      </p:sp>
      <p:sp>
        <p:nvSpPr>
          <p:cNvPr id="11" name="Rectangle 10">
            <a:extLst>
              <a:ext uri="{FF2B5EF4-FFF2-40B4-BE49-F238E27FC236}">
                <a16:creationId xmlns:a16="http://schemas.microsoft.com/office/drawing/2014/main" id="{BBD7B0B8-CDB3-4655-9AC3-100880AAFE58}"/>
              </a:ext>
            </a:extLst>
          </p:cNvPr>
          <p:cNvSpPr/>
          <p:nvPr/>
        </p:nvSpPr>
        <p:spPr>
          <a:xfrm>
            <a:off x="2559615" y="651217"/>
            <a:ext cx="7072770" cy="584775"/>
          </a:xfrm>
          <a:prstGeom prst="rect">
            <a:avLst/>
          </a:prstGeom>
        </p:spPr>
        <p:txBody>
          <a:bodyPr wrap="none">
            <a:spAutoFit/>
          </a:bodyPr>
          <a:lstStyle/>
          <a:p>
            <a:r>
              <a:rPr lang="en-US" sz="3200" b="1" dirty="0">
                <a:solidFill>
                  <a:schemeClr val="bg1"/>
                </a:solidFill>
                <a:latin typeface="Century Gothic" panose="020B0502020202020204" pitchFamily="34" charset="0"/>
                <a:cs typeface="Times New Roman" panose="02020603050405020304" pitchFamily="18" charset="0"/>
              </a:rPr>
              <a:t>RAPIDLY EXPLORING RANDOM TREE</a:t>
            </a:r>
          </a:p>
        </p:txBody>
      </p:sp>
      <p:sp>
        <p:nvSpPr>
          <p:cNvPr id="12" name="Rectangle 11">
            <a:extLst>
              <a:ext uri="{FF2B5EF4-FFF2-40B4-BE49-F238E27FC236}">
                <a16:creationId xmlns:a16="http://schemas.microsoft.com/office/drawing/2014/main" id="{F4242C3F-4129-4BD9-97F2-A1266E434EBE}"/>
              </a:ext>
            </a:extLst>
          </p:cNvPr>
          <p:cNvSpPr/>
          <p:nvPr/>
        </p:nvSpPr>
        <p:spPr>
          <a:xfrm>
            <a:off x="65986" y="1450637"/>
            <a:ext cx="7654567" cy="5078313"/>
          </a:xfrm>
          <a:prstGeom prst="rect">
            <a:avLst/>
          </a:prstGeom>
        </p:spPr>
        <p:txBody>
          <a:bodyPr wrap="square">
            <a:spAutoFit/>
          </a:bodyPr>
          <a:lstStyle/>
          <a:p>
            <a:r>
              <a:rPr lang="en-US" b="1" dirty="0">
                <a:cs typeface="Times New Roman" panose="02020603050405020304" pitchFamily="18" charset="0"/>
              </a:rPr>
              <a:t>Developed by </a:t>
            </a:r>
            <a:r>
              <a:rPr lang="en-US" dirty="0" err="1">
                <a:cs typeface="Times New Roman" panose="02020603050405020304" pitchFamily="18" charset="0"/>
              </a:rPr>
              <a:t>Steven.M.Lavalle</a:t>
            </a:r>
            <a:r>
              <a:rPr lang="en-US" dirty="0">
                <a:cs typeface="Times New Roman" panose="02020603050405020304" pitchFamily="18" charset="0"/>
              </a:rPr>
              <a:t> and </a:t>
            </a:r>
            <a:r>
              <a:rPr lang="en-US" dirty="0" err="1">
                <a:cs typeface="Times New Roman" panose="02020603050405020304" pitchFamily="18" charset="0"/>
              </a:rPr>
              <a:t>James.F.Kuffner</a:t>
            </a:r>
            <a:r>
              <a:rPr lang="en-US" dirty="0">
                <a:cs typeface="Times New Roman" panose="02020603050405020304" pitchFamily="18" charset="0"/>
              </a:rPr>
              <a:t> Jr.</a:t>
            </a:r>
          </a:p>
          <a:p>
            <a:endParaRPr lang="en-US" dirty="0">
              <a:cs typeface="Times New Roman" panose="02020603050405020304" pitchFamily="18" charset="0"/>
            </a:endParaRPr>
          </a:p>
          <a:p>
            <a:endParaRPr lang="en-US" dirty="0">
              <a:cs typeface="Times New Roman" panose="02020603050405020304" pitchFamily="18" charset="0"/>
            </a:endParaRPr>
          </a:p>
          <a:p>
            <a:pPr marL="285750" indent="-285750">
              <a:buFont typeface="Arial" panose="020B0604020202020204" pitchFamily="34" charset="0"/>
              <a:buChar char="•"/>
            </a:pPr>
            <a:r>
              <a:rPr lang="en-US" dirty="0">
                <a:cs typeface="Times New Roman" panose="02020603050405020304" pitchFamily="18" charset="0"/>
              </a:rPr>
              <a:t>It is a path finding algorithm which searches the available space by building a tree using randomly sampled points. It is inclined towards large unsearched areas of the problem.</a:t>
            </a:r>
          </a:p>
          <a:p>
            <a:pPr marL="285750" indent="-285750">
              <a:buFont typeface="Arial" panose="020B0604020202020204" pitchFamily="34" charset="0"/>
              <a:buChar char="•"/>
            </a:pPr>
            <a:endParaRPr lang="en-US" dirty="0">
              <a:cs typeface="Times New Roman" panose="02020603050405020304" pitchFamily="18" charset="0"/>
            </a:endParaRPr>
          </a:p>
          <a:p>
            <a:pPr marL="285750" indent="-285750">
              <a:buFont typeface="Arial" panose="020B0604020202020204" pitchFamily="34" charset="0"/>
              <a:buChar char="•"/>
            </a:pPr>
            <a:r>
              <a:rPr lang="en-US" dirty="0">
                <a:cs typeface="Times New Roman" panose="02020603050405020304" pitchFamily="18" charset="0"/>
              </a:rPr>
              <a:t>It is used to generate open loop trajectories for systems with state-constraints</a:t>
            </a:r>
          </a:p>
          <a:p>
            <a:pPr marL="285750" indent="-285750">
              <a:buFont typeface="Arial" panose="020B0604020202020204" pitchFamily="34" charset="0"/>
              <a:buChar char="•"/>
            </a:pPr>
            <a:endParaRPr lang="en-US" dirty="0">
              <a:cs typeface="Times New Roman" panose="02020603050405020304" pitchFamily="18" charset="0"/>
            </a:endParaRPr>
          </a:p>
          <a:p>
            <a:pPr marL="285750" indent="-285750">
              <a:buFont typeface="Arial" panose="020B0604020202020204" pitchFamily="34" charset="0"/>
              <a:buChar char="•"/>
            </a:pPr>
            <a:r>
              <a:rPr lang="en-US" dirty="0">
                <a:cs typeface="Times New Roman" panose="02020603050405020304" pitchFamily="18" charset="0"/>
              </a:rPr>
              <a:t>These algorithms can handle multi-dimensional spaces (up to twelve degrees of  freedom) with multiple queries and obstacles.</a:t>
            </a:r>
          </a:p>
          <a:p>
            <a:pPr marL="285750" indent="-285750">
              <a:buFont typeface="Arial" panose="020B0604020202020204" pitchFamily="34" charset="0"/>
              <a:buChar char="•"/>
            </a:pPr>
            <a:endParaRPr lang="en-US" dirty="0">
              <a:cs typeface="Times New Roman" panose="02020603050405020304" pitchFamily="18" charset="0"/>
            </a:endParaRPr>
          </a:p>
          <a:p>
            <a:pPr marL="285750" indent="-285750">
              <a:buFont typeface="Arial" panose="020B0604020202020204" pitchFamily="34" charset="0"/>
              <a:buChar char="•"/>
            </a:pPr>
            <a:r>
              <a:rPr lang="en-US" dirty="0">
                <a:cs typeface="Times New Roman" panose="02020603050405020304" pitchFamily="18" charset="0"/>
              </a:rPr>
              <a:t>RRT algorithm does not return the optimal path as it chooses a random node to build the tree.  RRT* algorithm was developed to do away with this shortcoming of RRT.</a:t>
            </a:r>
          </a:p>
          <a:p>
            <a:pPr marL="285750" indent="-285750">
              <a:buFont typeface="Arial" panose="020B0604020202020204" pitchFamily="34" charset="0"/>
              <a:buChar char="•"/>
            </a:pPr>
            <a:endParaRPr lang="en-US" dirty="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p:txBody>
      </p:sp>
      <p:pic>
        <p:nvPicPr>
          <p:cNvPr id="14" name="Picture 13">
            <a:extLst>
              <a:ext uri="{FF2B5EF4-FFF2-40B4-BE49-F238E27FC236}">
                <a16:creationId xmlns:a16="http://schemas.microsoft.com/office/drawing/2014/main" id="{6DB506F0-EE7E-468E-BA3F-33BDE3279DB5}"/>
              </a:ext>
            </a:extLst>
          </p:cNvPr>
          <p:cNvPicPr>
            <a:picLocks noChangeAspect="1"/>
          </p:cNvPicPr>
          <p:nvPr/>
        </p:nvPicPr>
        <p:blipFill>
          <a:blip r:embed="rId4"/>
          <a:stretch>
            <a:fillRect/>
          </a:stretch>
        </p:blipFill>
        <p:spPr>
          <a:xfrm>
            <a:off x="8319067" y="2248612"/>
            <a:ext cx="3075251" cy="3096386"/>
          </a:xfrm>
          <a:prstGeom prst="rect">
            <a:avLst/>
          </a:prstGeom>
        </p:spPr>
      </p:pic>
    </p:spTree>
    <p:extLst>
      <p:ext uri="{BB962C8B-B14F-4D97-AF65-F5344CB8AC3E}">
        <p14:creationId xmlns:p14="http://schemas.microsoft.com/office/powerpoint/2010/main" val="819918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21993"/>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b="1" dirty="0">
                <a:latin typeface="Times New Roman" panose="02020603050405020304" pitchFamily="18" charset="0"/>
                <a:cs typeface="Times New Roman" panose="02020603050405020304" pitchFamily="18" charset="0"/>
              </a:rPr>
              <a:t>                                                                        </a:t>
            </a:r>
            <a:r>
              <a:rPr lang="en-IN" sz="3200" b="1" dirty="0">
                <a:latin typeface="Century Gothic" panose="020B0502020202020204" pitchFamily="34" charset="0"/>
                <a:cs typeface="Times New Roman" panose="02020603050405020304" pitchFamily="18" charset="0"/>
              </a:rPr>
              <a:t>RRT : DEFINITION</a:t>
            </a:r>
            <a:endParaRPr lang="en-IN" b="1" dirty="0">
              <a:latin typeface="Century Gothic" panose="020B050202020202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p:txBody>
          <a:bodyPr/>
          <a:lstStyle/>
          <a:p>
            <a:fld id="{4424DB6E-ED7D-4408-991C-15897CDB5783}" type="slidenum">
              <a:rPr lang="en-US" smtClean="0"/>
              <a:t>4</a:t>
            </a:fld>
            <a:endParaRPr lang="en-US"/>
          </a:p>
        </p:txBody>
      </p:sp>
      <p:sp>
        <p:nvSpPr>
          <p:cNvPr id="3" name="Rectangle 2">
            <a:extLst>
              <a:ext uri="{FF2B5EF4-FFF2-40B4-BE49-F238E27FC236}">
                <a16:creationId xmlns:a16="http://schemas.microsoft.com/office/drawing/2014/main" id="{F3F9EA89-28FF-4A87-96CF-D5532AC99715}"/>
              </a:ext>
            </a:extLst>
          </p:cNvPr>
          <p:cNvSpPr/>
          <p:nvPr/>
        </p:nvSpPr>
        <p:spPr>
          <a:xfrm>
            <a:off x="0" y="1313630"/>
            <a:ext cx="11672127" cy="923330"/>
          </a:xfrm>
          <a:prstGeom prst="rect">
            <a:avLst/>
          </a:prstGeom>
        </p:spPr>
        <p:txBody>
          <a:bodyPr wrap="square">
            <a:spAutoFit/>
          </a:bodyPr>
          <a:lstStyle/>
          <a:p>
            <a:pPr marL="285750" indent="-285750">
              <a:buFont typeface="Arial" panose="020B0604020202020204" pitchFamily="34" charset="0"/>
              <a:buChar char="•"/>
            </a:pPr>
            <a:r>
              <a:rPr lang="en-IN" dirty="0">
                <a:cs typeface="Times New Roman" panose="02020603050405020304" pitchFamily="18" charset="0"/>
              </a:rPr>
              <a:t>The basic idea is to explore the unexplored regions of the space incrementally and building the search tree towards it.</a:t>
            </a:r>
          </a:p>
          <a:p>
            <a:pPr marL="285750" indent="-285750">
              <a:buFont typeface="Arial" panose="020B0604020202020204" pitchFamily="34" charset="0"/>
              <a:buChar char="•"/>
            </a:pPr>
            <a:endParaRPr lang="en-IN" dirty="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From the initial state, a vertex is randomly sampled in the free space as shown. </a:t>
            </a:r>
          </a:p>
        </p:txBody>
      </p:sp>
      <p:pic>
        <p:nvPicPr>
          <p:cNvPr id="19" name="Picture 18">
            <a:extLst>
              <a:ext uri="{FF2B5EF4-FFF2-40B4-BE49-F238E27FC236}">
                <a16:creationId xmlns:a16="http://schemas.microsoft.com/office/drawing/2014/main" id="{278C7666-E86D-439E-ABA2-712CC3A5A4EC}"/>
              </a:ext>
            </a:extLst>
          </p:cNvPr>
          <p:cNvPicPr>
            <a:picLocks noChangeAspect="1"/>
          </p:cNvPicPr>
          <p:nvPr/>
        </p:nvPicPr>
        <p:blipFill>
          <a:blip r:embed="rId4"/>
          <a:stretch>
            <a:fillRect/>
          </a:stretch>
        </p:blipFill>
        <p:spPr>
          <a:xfrm>
            <a:off x="3568269" y="2236960"/>
            <a:ext cx="3238781" cy="1882303"/>
          </a:xfrm>
          <a:prstGeom prst="rect">
            <a:avLst/>
          </a:prstGeom>
        </p:spPr>
      </p:pic>
      <p:sp>
        <p:nvSpPr>
          <p:cNvPr id="4" name="Rectangle 3">
            <a:extLst>
              <a:ext uri="{FF2B5EF4-FFF2-40B4-BE49-F238E27FC236}">
                <a16:creationId xmlns:a16="http://schemas.microsoft.com/office/drawing/2014/main" id="{F7F44439-0565-4150-855D-DC931A3742C7}"/>
              </a:ext>
            </a:extLst>
          </p:cNvPr>
          <p:cNvSpPr/>
          <p:nvPr/>
        </p:nvSpPr>
        <p:spPr>
          <a:xfrm>
            <a:off x="0" y="4230588"/>
            <a:ext cx="11883659" cy="2308324"/>
          </a:xfrm>
          <a:prstGeom prst="rect">
            <a:avLst/>
          </a:prstGeom>
        </p:spPr>
        <p:txBody>
          <a:bodyPr wrap="square">
            <a:spAutoFit/>
          </a:bodyPr>
          <a:lstStyle/>
          <a:p>
            <a:pPr marL="285750" indent="-285750">
              <a:buFont typeface="Arial" panose="020B0604020202020204" pitchFamily="34" charset="0"/>
              <a:buChar char="•"/>
            </a:pPr>
            <a:r>
              <a:rPr lang="en-IN" dirty="0">
                <a:cs typeface="Times New Roman" panose="02020603050405020304" pitchFamily="18" charset="0"/>
              </a:rPr>
              <a:t>The nearest node to the new random node is chosen from the RRT available at that time. The new vertex is added to the RRT based on the set of state constraints, U.</a:t>
            </a:r>
          </a:p>
          <a:p>
            <a:pPr marL="285750" indent="-285750">
              <a:buFont typeface="Arial" panose="020B0604020202020204" pitchFamily="34" charset="0"/>
              <a:buChar char="•"/>
            </a:pPr>
            <a:endParaRPr lang="en-IN" dirty="0">
              <a:cs typeface="Times New Roman" panose="02020603050405020304" pitchFamily="18" charset="0"/>
            </a:endParaRPr>
          </a:p>
          <a:p>
            <a:pPr marL="285750" indent="-285750">
              <a:buFont typeface="Arial" panose="020B0604020202020204" pitchFamily="34" charset="0"/>
              <a:buChar char="•"/>
            </a:pPr>
            <a:r>
              <a:rPr lang="en-US" dirty="0">
                <a:cs typeface="Times New Roman" panose="02020603050405020304" pitchFamily="18" charset="0"/>
              </a:rPr>
              <a:t>The distance between the tree and the random state is decided by a factor. If the random state is present at a large distance from the nearest state, another vertex is generated at a maximum distance from the nearest node in the tree along the line to the random sample.</a:t>
            </a:r>
          </a:p>
          <a:p>
            <a:pPr marL="285750" indent="-285750">
              <a:buFont typeface="Arial" panose="020B0604020202020204" pitchFamily="34" charset="0"/>
              <a:buChar char="•"/>
            </a:pPr>
            <a:endParaRPr lang="en-US" dirty="0">
              <a:cs typeface="Times New Roman" panose="02020603050405020304" pitchFamily="18" charset="0"/>
            </a:endParaRPr>
          </a:p>
          <a:p>
            <a:pPr marL="285750" indent="-285750">
              <a:buFont typeface="Arial" panose="020B0604020202020204" pitchFamily="34" charset="0"/>
              <a:buChar char="•"/>
            </a:pPr>
            <a:r>
              <a:rPr lang="en-US" dirty="0">
                <a:cs typeface="Times New Roman" panose="02020603050405020304" pitchFamily="18" charset="0"/>
              </a:rPr>
              <a:t>The random samples decide the direction of the tree growth while the growth factor determines its rate. </a:t>
            </a:r>
          </a:p>
        </p:txBody>
      </p:sp>
    </p:spTree>
    <p:extLst>
      <p:ext uri="{BB962C8B-B14F-4D97-AF65-F5344CB8AC3E}">
        <p14:creationId xmlns:p14="http://schemas.microsoft.com/office/powerpoint/2010/main" val="1905163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RRT: PROBLEM FORMULATION</a:t>
            </a:r>
            <a:endParaRPr lang="en-US" sz="3200" dirty="0"/>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p:txBody>
          <a:bodyPr/>
          <a:lstStyle/>
          <a:p>
            <a:fld id="{4424DB6E-ED7D-4408-991C-15897CDB5783}" type="slidenum">
              <a:rPr lang="en-US" smtClean="0"/>
              <a:t>5</a:t>
            </a:fld>
            <a:endParaRPr lang="en-US"/>
          </a:p>
        </p:txBody>
      </p:sp>
      <p:sp>
        <p:nvSpPr>
          <p:cNvPr id="9" name="Rectangle 8">
            <a:extLst>
              <a:ext uri="{FF2B5EF4-FFF2-40B4-BE49-F238E27FC236}">
                <a16:creationId xmlns:a16="http://schemas.microsoft.com/office/drawing/2014/main" id="{BA6438AE-6D15-4056-A609-F21AFF6CFC12}"/>
              </a:ext>
            </a:extLst>
          </p:cNvPr>
          <p:cNvSpPr/>
          <p:nvPr/>
        </p:nvSpPr>
        <p:spPr>
          <a:xfrm>
            <a:off x="65985" y="1335089"/>
            <a:ext cx="11199046" cy="923330"/>
          </a:xfrm>
          <a:prstGeom prst="rect">
            <a:avLst/>
          </a:prstGeom>
        </p:spPr>
        <p:txBody>
          <a:bodyPr wrap="square">
            <a:spAutoFit/>
          </a:bodyPr>
          <a:lstStyle/>
          <a:p>
            <a:r>
              <a:rPr lang="en-IN" dirty="0">
                <a:cs typeface="Times New Roman" panose="02020603050405020304" pitchFamily="18" charset="0"/>
              </a:rPr>
              <a:t>1.</a:t>
            </a:r>
            <a:r>
              <a:rPr lang="en-IN" b="1" dirty="0">
                <a:cs typeface="Times New Roman" panose="02020603050405020304" pitchFamily="18" charset="0"/>
              </a:rPr>
              <a:t>State space: </a:t>
            </a:r>
            <a:r>
              <a:rPr lang="en-IN" dirty="0">
                <a:cs typeface="Times New Roman" panose="02020603050405020304" pitchFamily="18" charset="0"/>
              </a:rPr>
              <a:t>A topological space, X. This has all the  configurations/state possible in the available space.</a:t>
            </a:r>
          </a:p>
          <a:p>
            <a:endParaRPr lang="en-IN" dirty="0">
              <a:cs typeface="Times New Roman" panose="02020603050405020304" pitchFamily="18" charset="0"/>
            </a:endParaRPr>
          </a:p>
          <a:p>
            <a:r>
              <a:rPr lang="en-IN" dirty="0">
                <a:cs typeface="Times New Roman" panose="02020603050405020304" pitchFamily="18" charset="0"/>
              </a:rPr>
              <a:t>2. </a:t>
            </a:r>
            <a:r>
              <a:rPr lang="en-IN" b="1" dirty="0">
                <a:cs typeface="Times New Roman" panose="02020603050405020304" pitchFamily="18" charset="0"/>
              </a:rPr>
              <a:t>Boundary values: </a:t>
            </a:r>
            <a:r>
              <a:rPr lang="en-IN" dirty="0">
                <a:cs typeface="Times New Roman" panose="02020603050405020304" pitchFamily="18" charset="0"/>
              </a:rPr>
              <a:t>This defines the initial and goal configurations inside the free space, X.</a:t>
            </a:r>
          </a:p>
        </p:txBody>
      </p:sp>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507A19FB-B425-4A7C-AD91-C207B2624DF5}"/>
                  </a:ext>
                </a:extLst>
              </p:cNvPr>
              <p:cNvSpPr txBox="1"/>
              <p:nvPr/>
            </p:nvSpPr>
            <p:spPr>
              <a:xfrm>
                <a:off x="1532952" y="2341858"/>
                <a:ext cx="3431356" cy="369332"/>
              </a:xfrm>
              <a:prstGeom prst="rect">
                <a:avLst/>
              </a:prstGeom>
              <a:noFill/>
            </p:spPr>
            <p:txBody>
              <a:bodyPr wrap="square" rtlCol="0">
                <a:spAutoFit/>
              </a:bodyPr>
              <a:lstStyle/>
              <a:p>
                <a:r>
                  <a:rPr lang="en-IN" baseline="-25000" dirty="0"/>
                  <a:t> </a:t>
                </a:r>
                <a:r>
                  <a:rPr lang="en-IN" dirty="0" err="1">
                    <a:latin typeface="Cambria Math" panose="02040503050406030204" pitchFamily="18" charset="0"/>
                    <a:ea typeface="Cambria Math" panose="02040503050406030204" pitchFamily="18" charset="0"/>
                  </a:rPr>
                  <a:t>x</a:t>
                </a:r>
                <a:r>
                  <a:rPr lang="en-IN" baseline="-25000" dirty="0" err="1">
                    <a:latin typeface="Cambria Math" panose="02040503050406030204" pitchFamily="18" charset="0"/>
                    <a:ea typeface="Cambria Math" panose="02040503050406030204" pitchFamily="18" charset="0"/>
                  </a:rPr>
                  <a:t>init</a:t>
                </a:r>
                <a:r>
                  <a:rPr lang="en-IN" dirty="0">
                    <a:latin typeface="Cambria Math" panose="02040503050406030204" pitchFamily="18" charset="0"/>
                    <a:ea typeface="Cambria Math" panose="02040503050406030204" pitchFamily="18" charset="0"/>
                  </a:rPr>
                  <a:t> </a:t>
                </a:r>
                <a14:m>
                  <m:oMath xmlns:m="http://schemas.openxmlformats.org/officeDocument/2006/math">
                    <m:r>
                      <a:rPr lang="en-IN" i="1" smtClean="0">
                        <a:latin typeface="Cambria Math" panose="02040503050406030204" pitchFamily="18" charset="0"/>
                        <a:ea typeface="Cambria Math" panose="02040503050406030204" pitchFamily="18" charset="0"/>
                      </a:rPr>
                      <m:t>∈</m:t>
                    </m:r>
                  </m:oMath>
                </a14:m>
                <a:r>
                  <a:rPr lang="en-IN" dirty="0">
                    <a:latin typeface="Cambria Math" panose="02040503050406030204" pitchFamily="18" charset="0"/>
                    <a:ea typeface="Cambria Math" panose="02040503050406030204" pitchFamily="18" charset="0"/>
                  </a:rPr>
                  <a:t> X and </a:t>
                </a:r>
                <a:r>
                  <a:rPr lang="en-IN" dirty="0" err="1">
                    <a:latin typeface="Cambria Math" panose="02040503050406030204" pitchFamily="18" charset="0"/>
                    <a:ea typeface="Cambria Math" panose="02040503050406030204" pitchFamily="18" charset="0"/>
                  </a:rPr>
                  <a:t>x</a:t>
                </a:r>
                <a:r>
                  <a:rPr lang="en-IN" baseline="-25000" dirty="0" err="1">
                    <a:latin typeface="Cambria Math" panose="02040503050406030204" pitchFamily="18" charset="0"/>
                    <a:ea typeface="Cambria Math" panose="02040503050406030204" pitchFamily="18" charset="0"/>
                  </a:rPr>
                  <a:t>goal</a:t>
                </a:r>
                <a:r>
                  <a:rPr lang="en-IN" dirty="0">
                    <a:latin typeface="Cambria Math" panose="02040503050406030204" pitchFamily="18" charset="0"/>
                    <a:ea typeface="Cambria Math" panose="02040503050406030204" pitchFamily="18" charset="0"/>
                  </a:rPr>
                  <a:t> </a:t>
                </a:r>
                <a14:m>
                  <m:oMath xmlns:m="http://schemas.openxmlformats.org/officeDocument/2006/math">
                    <m:r>
                      <a:rPr lang="en-IN" i="1" smtClean="0">
                        <a:latin typeface="Cambria Math" panose="02040503050406030204" pitchFamily="18" charset="0"/>
                        <a:ea typeface="Cambria Math" panose="02040503050406030204" pitchFamily="18" charset="0"/>
                      </a:rPr>
                      <m:t>⊂</m:t>
                    </m:r>
                    <m:r>
                      <a:rPr lang="en-IN" b="0" i="1" smtClean="0">
                        <a:latin typeface="Cambria Math" panose="02040503050406030204" pitchFamily="18" charset="0"/>
                        <a:ea typeface="Cambria Math" panose="02040503050406030204" pitchFamily="18" charset="0"/>
                      </a:rPr>
                      <m:t>𝑋</m:t>
                    </m:r>
                  </m:oMath>
                </a14:m>
                <a:endParaRPr lang="en-IN" dirty="0">
                  <a:latin typeface="Cambria Math" panose="02040503050406030204" pitchFamily="18" charset="0"/>
                  <a:ea typeface="Cambria Math" panose="02040503050406030204" pitchFamily="18" charset="0"/>
                </a:endParaRPr>
              </a:p>
            </p:txBody>
          </p:sp>
        </mc:Choice>
        <mc:Fallback>
          <p:sp>
            <p:nvSpPr>
              <p:cNvPr id="11" name="TextBox 10">
                <a:extLst>
                  <a:ext uri="{FF2B5EF4-FFF2-40B4-BE49-F238E27FC236}">
                    <a16:creationId xmlns:a16="http://schemas.microsoft.com/office/drawing/2014/main" id="{507A19FB-B425-4A7C-AD91-C207B2624DF5}"/>
                  </a:ext>
                </a:extLst>
              </p:cNvPr>
              <p:cNvSpPr txBox="1">
                <a:spLocks noRot="1" noChangeAspect="1" noMove="1" noResize="1" noEditPoints="1" noAdjustHandles="1" noChangeArrowheads="1" noChangeShapeType="1" noTextEdit="1"/>
              </p:cNvSpPr>
              <p:nvPr/>
            </p:nvSpPr>
            <p:spPr>
              <a:xfrm>
                <a:off x="1532952" y="2341858"/>
                <a:ext cx="3431356" cy="369332"/>
              </a:xfrm>
              <a:prstGeom prst="rect">
                <a:avLst/>
              </a:prstGeom>
              <a:blipFill>
                <a:blip r:embed="rId4"/>
                <a:stretch>
                  <a:fillRect l="-355" t="-9836" b="-22951"/>
                </a:stretch>
              </a:blipFill>
            </p:spPr>
            <p:txBody>
              <a:bodyPr/>
              <a:lstStyle/>
              <a:p>
                <a:r>
                  <a:rPr lang="en-IN">
                    <a:noFill/>
                  </a:rPr>
                  <a:t> </a:t>
                </a:r>
              </a:p>
            </p:txBody>
          </p:sp>
        </mc:Fallback>
      </mc:AlternateContent>
      <p:sp>
        <p:nvSpPr>
          <p:cNvPr id="13" name="Rectangle 12">
            <a:extLst>
              <a:ext uri="{FF2B5EF4-FFF2-40B4-BE49-F238E27FC236}">
                <a16:creationId xmlns:a16="http://schemas.microsoft.com/office/drawing/2014/main" id="{4DBE1291-3731-4A72-B9E4-7F3AC3502A1D}"/>
              </a:ext>
            </a:extLst>
          </p:cNvPr>
          <p:cNvSpPr/>
          <p:nvPr/>
        </p:nvSpPr>
        <p:spPr>
          <a:xfrm>
            <a:off x="65985" y="2879425"/>
            <a:ext cx="11774081" cy="2308324"/>
          </a:xfrm>
          <a:prstGeom prst="rect">
            <a:avLst/>
          </a:prstGeom>
        </p:spPr>
        <p:txBody>
          <a:bodyPr wrap="square">
            <a:spAutoFit/>
          </a:bodyPr>
          <a:lstStyle/>
          <a:p>
            <a:r>
              <a:rPr lang="en-IN" b="1" dirty="0">
                <a:latin typeface="Times New Roman" panose="02020603050405020304" pitchFamily="18" charset="0"/>
                <a:cs typeface="Times New Roman" panose="02020603050405020304" pitchFamily="18" charset="0"/>
              </a:rPr>
              <a:t>3.</a:t>
            </a:r>
            <a:r>
              <a:rPr lang="en-IN" b="1" dirty="0">
                <a:cs typeface="Times New Roman" panose="02020603050405020304" pitchFamily="18" charset="0"/>
              </a:rPr>
              <a:t>Collision Detector: </a:t>
            </a:r>
            <a:r>
              <a:rPr lang="en-IN" dirty="0">
                <a:cs typeface="Times New Roman" panose="02020603050405020304" pitchFamily="18" charset="0"/>
              </a:rPr>
              <a:t>This is a function that is used to determine whether the randomly sampled node lies within the obstacle or not. It also checks whether the added vertex passes through an obstacle or not. This could be a binary-valued function.</a:t>
            </a:r>
          </a:p>
          <a:p>
            <a:endParaRPr lang="en-IN" dirty="0">
              <a:cs typeface="Times New Roman" panose="02020603050405020304" pitchFamily="18" charset="0"/>
            </a:endParaRPr>
          </a:p>
          <a:p>
            <a:r>
              <a:rPr lang="en-IN" dirty="0">
                <a:cs typeface="Times New Roman" panose="02020603050405020304" pitchFamily="18" charset="0"/>
              </a:rPr>
              <a:t>4</a:t>
            </a:r>
            <a:r>
              <a:rPr lang="en-IN" b="1" dirty="0">
                <a:cs typeface="Times New Roman" panose="02020603050405020304" pitchFamily="18" charset="0"/>
              </a:rPr>
              <a:t>. Inputs</a:t>
            </a:r>
            <a:r>
              <a:rPr lang="en-IN" dirty="0">
                <a:cs typeface="Times New Roman" panose="02020603050405020304" pitchFamily="18" charset="0"/>
              </a:rPr>
              <a:t>: This specifies the allowable set of actions that can affect the state. In this case, we have </a:t>
            </a:r>
            <a:r>
              <a:rPr lang="en-IN" dirty="0" err="1">
                <a:cs typeface="Times New Roman" panose="02020603050405020304" pitchFamily="18" charset="0"/>
              </a:rPr>
              <a:t>Dubin’s</a:t>
            </a:r>
            <a:r>
              <a:rPr lang="en-IN" dirty="0">
                <a:cs typeface="Times New Roman" panose="02020603050405020304" pitchFamily="18" charset="0"/>
              </a:rPr>
              <a:t> car model which has only a set of actions that can be performed at an instant.</a:t>
            </a:r>
          </a:p>
          <a:p>
            <a:endParaRPr lang="en-IN" dirty="0">
              <a:cs typeface="Times New Roman" panose="02020603050405020304" pitchFamily="18" charset="0"/>
            </a:endParaRPr>
          </a:p>
          <a:p>
            <a:r>
              <a:rPr lang="en-IN" dirty="0">
                <a:cs typeface="Times New Roman" panose="02020603050405020304" pitchFamily="18" charset="0"/>
              </a:rPr>
              <a:t>5. </a:t>
            </a:r>
            <a:r>
              <a:rPr lang="en-IN" b="1" dirty="0">
                <a:cs typeface="Times New Roman" panose="02020603050405020304" pitchFamily="18" charset="0"/>
              </a:rPr>
              <a:t>Incremental Simulator: </a:t>
            </a:r>
            <a:r>
              <a:rPr lang="en-IN" dirty="0">
                <a:cs typeface="Times New Roman" panose="02020603050405020304" pitchFamily="18" charset="0"/>
              </a:rPr>
              <a:t>This function gives the state after applying the input to the current state over a time interval.</a:t>
            </a:r>
          </a:p>
        </p:txBody>
      </p:sp>
      <mc:AlternateContent xmlns:mc="http://schemas.openxmlformats.org/markup-compatibility/2006">
        <mc:Choice xmlns:a14="http://schemas.microsoft.com/office/drawing/2010/main" Requires="a14">
          <p:sp>
            <p:nvSpPr>
              <p:cNvPr id="20" name="TextBox 19">
                <a:extLst>
                  <a:ext uri="{FF2B5EF4-FFF2-40B4-BE49-F238E27FC236}">
                    <a16:creationId xmlns:a16="http://schemas.microsoft.com/office/drawing/2014/main" id="{C10DA756-7931-45A9-ACFC-93AA86D5F7A9}"/>
                  </a:ext>
                </a:extLst>
              </p:cNvPr>
              <p:cNvSpPr txBox="1"/>
              <p:nvPr/>
            </p:nvSpPr>
            <p:spPr>
              <a:xfrm>
                <a:off x="1532952" y="5181329"/>
                <a:ext cx="3883844" cy="369332"/>
              </a:xfrm>
              <a:prstGeom prst="rect">
                <a:avLst/>
              </a:prstGeom>
              <a:noFill/>
            </p:spPr>
            <p:txBody>
              <a:bodyPr wrap="square" rtlCol="0">
                <a:spAutoFit/>
              </a:bodyPr>
              <a:lstStyle/>
              <a:p>
                <a:r>
                  <a:rPr lang="en-IN" dirty="0">
                    <a:latin typeface="Cambria Math" panose="02040503050406030204" pitchFamily="18" charset="0"/>
                    <a:ea typeface="Cambria Math" panose="02040503050406030204" pitchFamily="18" charset="0"/>
                  </a:rPr>
                  <a:t>{u(t’)| t</a:t>
                </a:r>
                <a14:m>
                  <m:oMath xmlns:m="http://schemas.openxmlformats.org/officeDocument/2006/math">
                    <m:r>
                      <a:rPr lang="en-IN" i="1" smtClean="0">
                        <a:latin typeface="Cambria Math" panose="02040503050406030204" pitchFamily="18" charset="0"/>
                        <a:ea typeface="Cambria Math" panose="02040503050406030204" pitchFamily="18" charset="0"/>
                      </a:rPr>
                      <m:t>≤</m:t>
                    </m:r>
                    <m:r>
                      <a:rPr lang="en-IN" b="0" i="1" smtClean="0">
                        <a:latin typeface="Cambria Math" panose="02040503050406030204" pitchFamily="18" charset="0"/>
                        <a:ea typeface="Cambria Math" panose="02040503050406030204" pitchFamily="18" charset="0"/>
                      </a:rPr>
                      <m:t>𝑡</m:t>
                    </m:r>
                    <m:r>
                      <a:rPr lang="en-IN" b="0" i="1" smtClean="0">
                        <a:latin typeface="Cambria Math" panose="02040503050406030204" pitchFamily="18" charset="0"/>
                        <a:ea typeface="Cambria Math" panose="02040503050406030204" pitchFamily="18" charset="0"/>
                      </a:rPr>
                      <m:t>+</m:t>
                    </m:r>
                    <m:r>
                      <m:rPr>
                        <m:sty m:val="p"/>
                      </m:rPr>
                      <a:rPr lang="el-GR" i="1">
                        <a:latin typeface="Cambria Math" panose="02040503050406030204" pitchFamily="18" charset="0"/>
                        <a:ea typeface="Cambria Math" panose="02040503050406030204" pitchFamily="18" charset="0"/>
                      </a:rPr>
                      <m:t>Δ</m:t>
                    </m:r>
                    <m:r>
                      <a:rPr lang="en-IN" b="0" i="1" smtClean="0">
                        <a:latin typeface="Cambria Math" panose="02040503050406030204" pitchFamily="18" charset="0"/>
                        <a:ea typeface="Cambria Math" panose="02040503050406030204" pitchFamily="18" charset="0"/>
                      </a:rPr>
                      <m:t>𝑡</m:t>
                    </m:r>
                    <m:r>
                      <a:rPr lang="en-IN" b="0" i="1" smtClean="0">
                        <a:latin typeface="Cambria Math" panose="02040503050406030204" pitchFamily="18" charset="0"/>
                        <a:ea typeface="Cambria Math" panose="02040503050406030204" pitchFamily="18" charset="0"/>
                      </a:rPr>
                      <m:t>}, </m:t>
                    </m:r>
                    <m:r>
                      <a:rPr lang="en-IN" b="0" i="1" smtClean="0">
                        <a:latin typeface="Cambria Math" panose="02040503050406030204" pitchFamily="18" charset="0"/>
                        <a:ea typeface="Cambria Math" panose="02040503050406030204" pitchFamily="18" charset="0"/>
                      </a:rPr>
                      <m:t>𝑐𝑜𝑚𝑝𝑢𝑡𝑒</m:t>
                    </m:r>
                    <m:r>
                      <a:rPr lang="en-IN" b="0" i="1" smtClean="0">
                        <a:latin typeface="Cambria Math" panose="02040503050406030204" pitchFamily="18" charset="0"/>
                        <a:ea typeface="Cambria Math" panose="02040503050406030204" pitchFamily="18" charset="0"/>
                      </a:rPr>
                      <m:t> </m:t>
                    </m:r>
                    <m:r>
                      <a:rPr lang="en-IN" b="0" i="1" smtClean="0">
                        <a:latin typeface="Cambria Math" panose="02040503050406030204" pitchFamily="18" charset="0"/>
                        <a:ea typeface="Cambria Math" panose="02040503050406030204" pitchFamily="18" charset="0"/>
                      </a:rPr>
                      <m:t>𝑥</m:t>
                    </m:r>
                    <m:r>
                      <a:rPr lang="en-IN" b="0" i="1" smtClean="0">
                        <a:latin typeface="Cambria Math" panose="02040503050406030204" pitchFamily="18" charset="0"/>
                        <a:ea typeface="Cambria Math" panose="02040503050406030204" pitchFamily="18" charset="0"/>
                      </a:rPr>
                      <m:t>(</m:t>
                    </m:r>
                    <m:r>
                      <a:rPr lang="en-IN" b="0" i="1" smtClean="0">
                        <a:latin typeface="Cambria Math" panose="02040503050406030204" pitchFamily="18" charset="0"/>
                        <a:ea typeface="Cambria Math" panose="02040503050406030204" pitchFamily="18" charset="0"/>
                      </a:rPr>
                      <m:t>𝑡</m:t>
                    </m:r>
                    <m:r>
                      <a:rPr lang="en-IN" b="0" i="1" smtClean="0">
                        <a:latin typeface="Cambria Math" panose="02040503050406030204" pitchFamily="18" charset="0"/>
                        <a:ea typeface="Cambria Math" panose="02040503050406030204" pitchFamily="18" charset="0"/>
                      </a:rPr>
                      <m:t>+</m:t>
                    </m:r>
                    <m:r>
                      <m:rPr>
                        <m:sty m:val="p"/>
                      </m:rPr>
                      <a:rPr lang="el-GR" i="1">
                        <a:latin typeface="Cambria Math" panose="02040503050406030204" pitchFamily="18" charset="0"/>
                        <a:ea typeface="Cambria Math" panose="02040503050406030204" pitchFamily="18" charset="0"/>
                      </a:rPr>
                      <m:t>Δ</m:t>
                    </m:r>
                  </m:oMath>
                </a14:m>
                <a:r>
                  <a:rPr lang="en-IN" dirty="0">
                    <a:latin typeface="Cambria Math" panose="02040503050406030204" pitchFamily="18" charset="0"/>
                    <a:ea typeface="Cambria Math" panose="02040503050406030204" pitchFamily="18" charset="0"/>
                  </a:rPr>
                  <a:t>t) </a:t>
                </a:r>
              </a:p>
            </p:txBody>
          </p:sp>
        </mc:Choice>
        <mc:Fallback>
          <p:sp>
            <p:nvSpPr>
              <p:cNvPr id="20" name="TextBox 19">
                <a:extLst>
                  <a:ext uri="{FF2B5EF4-FFF2-40B4-BE49-F238E27FC236}">
                    <a16:creationId xmlns:a16="http://schemas.microsoft.com/office/drawing/2014/main" id="{C10DA756-7931-45A9-ACFC-93AA86D5F7A9}"/>
                  </a:ext>
                </a:extLst>
              </p:cNvPr>
              <p:cNvSpPr txBox="1">
                <a:spLocks noRot="1" noChangeAspect="1" noMove="1" noResize="1" noEditPoints="1" noAdjustHandles="1" noChangeArrowheads="1" noChangeShapeType="1" noTextEdit="1"/>
              </p:cNvSpPr>
              <p:nvPr/>
            </p:nvSpPr>
            <p:spPr>
              <a:xfrm>
                <a:off x="1532952" y="5181329"/>
                <a:ext cx="3883844" cy="369332"/>
              </a:xfrm>
              <a:prstGeom prst="rect">
                <a:avLst/>
              </a:prstGeom>
              <a:blipFill>
                <a:blip r:embed="rId5"/>
                <a:stretch>
                  <a:fillRect l="-1254" t="-11475" b="-22951"/>
                </a:stretch>
              </a:blipFill>
            </p:spPr>
            <p:txBody>
              <a:bodyPr/>
              <a:lstStyle/>
              <a:p>
                <a:r>
                  <a:rPr lang="en-IN">
                    <a:noFill/>
                  </a:rPr>
                  <a:t> </a:t>
                </a:r>
              </a:p>
            </p:txBody>
          </p:sp>
        </mc:Fallback>
      </mc:AlternateContent>
      <p:sp>
        <p:nvSpPr>
          <p:cNvPr id="21" name="Rectangle 20">
            <a:extLst>
              <a:ext uri="{FF2B5EF4-FFF2-40B4-BE49-F238E27FC236}">
                <a16:creationId xmlns:a16="http://schemas.microsoft.com/office/drawing/2014/main" id="{BD0111E0-7456-45C3-823A-2084DB8BBF4B}"/>
              </a:ext>
            </a:extLst>
          </p:cNvPr>
          <p:cNvSpPr/>
          <p:nvPr/>
        </p:nvSpPr>
        <p:spPr>
          <a:xfrm>
            <a:off x="65985" y="5775895"/>
            <a:ext cx="11057644" cy="369332"/>
          </a:xfrm>
          <a:prstGeom prst="rect">
            <a:avLst/>
          </a:prstGeom>
        </p:spPr>
        <p:txBody>
          <a:bodyPr wrap="square">
            <a:spAutoFit/>
          </a:bodyPr>
          <a:lstStyle/>
          <a:p>
            <a:r>
              <a:rPr lang="en-IN" dirty="0">
                <a:cs typeface="Times New Roman" panose="02020603050405020304" pitchFamily="18" charset="0"/>
              </a:rPr>
              <a:t>6.</a:t>
            </a:r>
            <a:r>
              <a:rPr lang="en-IN" b="1" dirty="0">
                <a:cs typeface="Times New Roman" panose="02020603050405020304" pitchFamily="18" charset="0"/>
              </a:rPr>
              <a:t>Metric :</a:t>
            </a:r>
            <a:r>
              <a:rPr lang="en-IN" dirty="0">
                <a:cs typeface="Times New Roman" panose="02020603050405020304" pitchFamily="18" charset="0"/>
              </a:rPr>
              <a:t> A real valued function which determines the distance between the given pairs of points in X.</a:t>
            </a:r>
          </a:p>
        </p:txBody>
      </p:sp>
    </p:spTree>
    <p:extLst>
      <p:ext uri="{BB962C8B-B14F-4D97-AF65-F5344CB8AC3E}">
        <p14:creationId xmlns:p14="http://schemas.microsoft.com/office/powerpoint/2010/main" val="2129809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p:txBody>
          <a:bodyPr/>
          <a:lstStyle/>
          <a:p>
            <a:fld id="{4424DB6E-ED7D-4408-991C-15897CDB5783}" type="slidenum">
              <a:rPr lang="en-US" smtClean="0"/>
              <a:t>6</a:t>
            </a:fld>
            <a:endParaRPr lang="en-US"/>
          </a:p>
        </p:txBody>
      </p:sp>
      <p:sp>
        <p:nvSpPr>
          <p:cNvPr id="13" name="TextBox 12">
            <a:extLst>
              <a:ext uri="{FF2B5EF4-FFF2-40B4-BE49-F238E27FC236}">
                <a16:creationId xmlns:a16="http://schemas.microsoft.com/office/drawing/2014/main" id="{ADF146D9-9347-4193-9C8B-1F4C64CFFB4F}"/>
              </a:ext>
            </a:extLst>
          </p:cNvPr>
          <p:cNvSpPr txBox="1"/>
          <p:nvPr/>
        </p:nvSpPr>
        <p:spPr>
          <a:xfrm>
            <a:off x="2532667" y="660611"/>
            <a:ext cx="7126666" cy="861774"/>
          </a:xfrm>
          <a:prstGeom prst="rect">
            <a:avLst/>
          </a:prstGeom>
          <a:noFill/>
        </p:spPr>
        <p:txBody>
          <a:bodyPr wrap="square" rtlCol="0">
            <a:spAutoFit/>
          </a:bodyPr>
          <a:lstStyle/>
          <a:p>
            <a:r>
              <a:rPr lang="en-IN" sz="3200" b="1" dirty="0">
                <a:solidFill>
                  <a:schemeClr val="bg1"/>
                </a:solidFill>
                <a:latin typeface="Century Gothic" panose="020B0502020202020204" pitchFamily="34" charset="0"/>
                <a:cs typeface="Times New Roman" panose="02020603050405020304" pitchFamily="18" charset="0"/>
              </a:rPr>
              <a:t>RRT: CONSTRUCTION ALGORITHM</a:t>
            </a:r>
          </a:p>
          <a:p>
            <a:endParaRPr lang="en-IN" dirty="0">
              <a:solidFill>
                <a:schemeClr val="bg1"/>
              </a:solidFill>
            </a:endParaRPr>
          </a:p>
        </p:txBody>
      </p:sp>
      <p:pic>
        <p:nvPicPr>
          <p:cNvPr id="14" name="Picture 13">
            <a:extLst>
              <a:ext uri="{FF2B5EF4-FFF2-40B4-BE49-F238E27FC236}">
                <a16:creationId xmlns:a16="http://schemas.microsoft.com/office/drawing/2014/main" id="{7E826711-ED94-4F0C-BFC8-3CB472C11E29}"/>
              </a:ext>
            </a:extLst>
          </p:cNvPr>
          <p:cNvPicPr>
            <a:picLocks noChangeAspect="1"/>
          </p:cNvPicPr>
          <p:nvPr/>
        </p:nvPicPr>
        <p:blipFill>
          <a:blip r:embed="rId4"/>
          <a:stretch>
            <a:fillRect/>
          </a:stretch>
        </p:blipFill>
        <p:spPr>
          <a:xfrm>
            <a:off x="324683" y="1978920"/>
            <a:ext cx="4238427" cy="3871096"/>
          </a:xfrm>
          <a:prstGeom prst="rect">
            <a:avLst/>
          </a:prstGeom>
        </p:spPr>
      </p:pic>
      <p:sp>
        <p:nvSpPr>
          <p:cNvPr id="9" name="TextBox 8">
            <a:extLst>
              <a:ext uri="{FF2B5EF4-FFF2-40B4-BE49-F238E27FC236}">
                <a16:creationId xmlns:a16="http://schemas.microsoft.com/office/drawing/2014/main" id="{82150620-B4E2-4225-9998-8F35F0337E8A}"/>
              </a:ext>
            </a:extLst>
          </p:cNvPr>
          <p:cNvSpPr txBox="1"/>
          <p:nvPr/>
        </p:nvSpPr>
        <p:spPr>
          <a:xfrm>
            <a:off x="4817097" y="1978920"/>
            <a:ext cx="6278252" cy="3970318"/>
          </a:xfrm>
          <a:prstGeom prst="rect">
            <a:avLst/>
          </a:prstGeom>
          <a:noFill/>
        </p:spPr>
        <p:txBody>
          <a:bodyPr wrap="square" rtlCol="0">
            <a:spAutoFit/>
          </a:bodyPr>
          <a:lstStyle/>
          <a:p>
            <a:pPr marL="285750" indent="-285750">
              <a:buFont typeface="Arial" panose="020B0604020202020204" pitchFamily="34" charset="0"/>
              <a:buChar char="•"/>
            </a:pPr>
            <a:r>
              <a:rPr lang="en-IN" dirty="0">
                <a:cs typeface="Times New Roman" panose="02020603050405020304" pitchFamily="18" charset="0"/>
              </a:rPr>
              <a:t>In the </a:t>
            </a:r>
            <a:r>
              <a:rPr lang="en-IN" b="1" dirty="0">
                <a:cs typeface="Times New Roman" panose="02020603050405020304" pitchFamily="18" charset="0"/>
              </a:rPr>
              <a:t>build phase</a:t>
            </a:r>
            <a:r>
              <a:rPr lang="en-IN" dirty="0">
                <a:cs typeface="Times New Roman" panose="02020603050405020304" pitchFamily="18" charset="0"/>
              </a:rPr>
              <a:t>, the initial state is first added to the tree. </a:t>
            </a:r>
          </a:p>
          <a:p>
            <a:pPr marL="285750" indent="-285750">
              <a:buFont typeface="Arial" panose="020B0604020202020204" pitchFamily="34" charset="0"/>
              <a:buChar char="•"/>
            </a:pPr>
            <a:endParaRPr lang="en-IN" dirty="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The  random nodes are generated.</a:t>
            </a:r>
          </a:p>
          <a:p>
            <a:pPr marL="285750" indent="-285750">
              <a:buFont typeface="Arial" panose="020B0604020202020204" pitchFamily="34" charset="0"/>
              <a:buChar char="•"/>
            </a:pPr>
            <a:endParaRPr lang="en-IN" dirty="0">
              <a:cs typeface="Times New Roman" panose="02020603050405020304" pitchFamily="18" charset="0"/>
            </a:endParaRPr>
          </a:p>
          <a:p>
            <a:endParaRPr lang="en-IN" dirty="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In the </a:t>
            </a:r>
            <a:r>
              <a:rPr lang="en-IN" b="1" dirty="0">
                <a:cs typeface="Times New Roman" panose="02020603050405020304" pitchFamily="18" charset="0"/>
              </a:rPr>
              <a:t>extend phase</a:t>
            </a:r>
            <a:r>
              <a:rPr lang="en-IN" dirty="0">
                <a:cs typeface="Times New Roman" panose="02020603050405020304" pitchFamily="18" charset="0"/>
              </a:rPr>
              <a:t>, the nearest node (from RRT) to the random node generated is found. The new node is generated by propagating the neighbour node along the direction of random node by a set distance.</a:t>
            </a:r>
          </a:p>
          <a:p>
            <a:pPr marL="285750" indent="-285750">
              <a:buFont typeface="Arial" panose="020B0604020202020204" pitchFamily="34" charset="0"/>
              <a:buChar char="•"/>
            </a:pPr>
            <a:endParaRPr lang="en-IN" dirty="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The new node is added to the tree after checking for collision. </a:t>
            </a:r>
          </a:p>
          <a:p>
            <a:pPr marL="285750" indent="-285750">
              <a:buFont typeface="Arial" panose="020B0604020202020204" pitchFamily="34" charset="0"/>
              <a:buChar char="•"/>
            </a:pPr>
            <a:endParaRPr lang="en-IN" dirty="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If the new node added is the goal node, then the RRT stops building</a:t>
            </a:r>
            <a:r>
              <a:rPr lang="en-IN" dirty="0"/>
              <a:t>.</a:t>
            </a:r>
          </a:p>
        </p:txBody>
      </p:sp>
    </p:spTree>
    <p:extLst>
      <p:ext uri="{BB962C8B-B14F-4D97-AF65-F5344CB8AC3E}">
        <p14:creationId xmlns:p14="http://schemas.microsoft.com/office/powerpoint/2010/main" val="30171016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IN" sz="3200" b="1" dirty="0">
                <a:latin typeface="Century Gothic" panose="020B0502020202020204" pitchFamily="34" charset="0"/>
                <a:cs typeface="Times New Roman" panose="02020603050405020304" pitchFamily="18" charset="0"/>
              </a:rPr>
              <a:t>                             DUBIN’S CAR MODEL</a:t>
            </a:r>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p:txBody>
          <a:bodyPr/>
          <a:lstStyle/>
          <a:p>
            <a:fld id="{4424DB6E-ED7D-4408-991C-15897CDB5783}" type="slidenum">
              <a:rPr lang="en-US" smtClean="0"/>
              <a:t>7</a:t>
            </a:fld>
            <a:endParaRPr lang="en-US"/>
          </a:p>
        </p:txBody>
      </p:sp>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74A4E76A-D5D0-47F9-A574-0AF5C92E984B}"/>
                  </a:ext>
                </a:extLst>
              </p:cNvPr>
              <p:cNvSpPr/>
              <p:nvPr/>
            </p:nvSpPr>
            <p:spPr>
              <a:xfrm>
                <a:off x="201105" y="1476235"/>
                <a:ext cx="11629534" cy="4894481"/>
              </a:xfrm>
              <a:prstGeom prst="rect">
                <a:avLst/>
              </a:prstGeom>
            </p:spPr>
            <p:txBody>
              <a:bodyPr wrap="square">
                <a:spAutoFit/>
              </a:bodyPr>
              <a:lstStyle/>
              <a:p>
                <a:pPr marL="285750" indent="-285750">
                  <a:buFont typeface="Arial" panose="020B0604020202020204" pitchFamily="34" charset="0"/>
                  <a:buChar char="•"/>
                </a:pPr>
                <a:r>
                  <a:rPr lang="en-IN" dirty="0">
                    <a:cs typeface="Times New Roman" panose="02020603050405020304" pitchFamily="18" charset="0"/>
                  </a:rPr>
                  <a:t>Dubin’s car is a car model which has near real-life, car-like behaviour. It is used to replicate the behaviour of a car.</a:t>
                </a:r>
              </a:p>
              <a:p>
                <a:pPr marL="285750" indent="-285750">
                  <a:buFont typeface="Arial" panose="020B0604020202020204" pitchFamily="34" charset="0"/>
                  <a:buChar char="•"/>
                </a:pPr>
                <a:endParaRPr lang="en-IN" dirty="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A simple car has 3 degrees of freedom (x, y, </a:t>
                </a:r>
                <a:r>
                  <a:rPr lang="el-GR" dirty="0">
                    <a:cs typeface="Times New Roman" panose="02020603050405020304" pitchFamily="18" charset="0"/>
                  </a:rPr>
                  <a:t>θ</a:t>
                </a:r>
                <a:r>
                  <a:rPr lang="en-IN" dirty="0">
                    <a:cs typeface="Times New Roman" panose="02020603050405020304" pitchFamily="18" charset="0"/>
                  </a:rPr>
                  <a:t>) and is non-holonomic, </a:t>
                </a:r>
                <a:r>
                  <a:rPr lang="en-IN" dirty="0" err="1">
                    <a:cs typeface="Times New Roman" panose="02020603050405020304" pitchFamily="18" charset="0"/>
                  </a:rPr>
                  <a:t>i.e</a:t>
                </a:r>
                <a:r>
                  <a:rPr lang="en-IN" dirty="0">
                    <a:cs typeface="Times New Roman" panose="02020603050405020304" pitchFamily="18" charset="0"/>
                  </a:rPr>
                  <a:t>, the car cannot move sideways. The configuration space of a car is </a:t>
                </a:r>
                <a:r>
                  <a:rPr lang="en-IN" dirty="0">
                    <a:latin typeface="Cambria Math" panose="02040503050406030204" pitchFamily="18" charset="0"/>
                    <a:ea typeface="Cambria Math" panose="02040503050406030204" pitchFamily="18" charset="0"/>
                    <a:cs typeface="Times New Roman" panose="02020603050405020304" pitchFamily="18" charset="0"/>
                  </a:rPr>
                  <a:t>C = ℝ</a:t>
                </a:r>
                <a:r>
                  <a:rPr lang="en-IN" baseline="30000" dirty="0">
                    <a:latin typeface="Cambria Math" panose="02040503050406030204" pitchFamily="18" charset="0"/>
                    <a:ea typeface="Cambria Math" panose="02040503050406030204" pitchFamily="18" charset="0"/>
                    <a:cs typeface="Times New Roman" panose="02020603050405020304" pitchFamily="18" charset="0"/>
                  </a:rPr>
                  <a:t>2</a:t>
                </a:r>
                <a:r>
                  <a:rPr lang="en-IN" dirty="0">
                    <a:latin typeface="Cambria Math" panose="02040503050406030204" pitchFamily="18" charset="0"/>
                    <a:ea typeface="Cambria Math" panose="02040503050406030204" pitchFamily="18" charset="0"/>
                    <a:cs typeface="Times New Roman" panose="02020603050405020304" pitchFamily="18" charset="0"/>
                  </a:rPr>
                  <a:t> x S</a:t>
                </a:r>
                <a:r>
                  <a:rPr lang="en-IN" dirty="0">
                    <a:latin typeface="Times New Roman" panose="02020603050405020304" pitchFamily="18" charset="0"/>
                    <a:cs typeface="Times New Roman" panose="02020603050405020304" pitchFamily="18" charset="0"/>
                  </a:rPr>
                  <a:t>. </a:t>
                </a:r>
              </a:p>
              <a:p>
                <a:pPr marL="285750" indent="-28575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err="1">
                    <a:cs typeface="Times New Roman" panose="02020603050405020304" pitchFamily="18" charset="0"/>
                  </a:rPr>
                  <a:t>Dubin’s</a:t>
                </a:r>
                <a:r>
                  <a:rPr lang="en-IN" dirty="0">
                    <a:cs typeface="Times New Roman" panose="02020603050405020304" pitchFamily="18" charset="0"/>
                  </a:rPr>
                  <a:t> car follows </a:t>
                </a:r>
                <a:r>
                  <a:rPr lang="en-IN" dirty="0" err="1">
                    <a:cs typeface="Times New Roman" panose="02020603050405020304" pitchFamily="18" charset="0"/>
                  </a:rPr>
                  <a:t>Dubin’s</a:t>
                </a:r>
                <a:r>
                  <a:rPr lang="en-IN" dirty="0">
                    <a:cs typeface="Times New Roman" panose="02020603050405020304" pitchFamily="18" charset="0"/>
                  </a:rPr>
                  <a:t> path and can move forward only with unit velocity and there is no reverse.</a:t>
                </a:r>
              </a:p>
              <a:p>
                <a:pPr marL="285750" indent="-285750">
                  <a:buFont typeface="Arial" panose="020B0604020202020204" pitchFamily="34" charset="0"/>
                  <a:buChar char="•"/>
                </a:pPr>
                <a:endParaRPr lang="en-IN" dirty="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Since this car’s configuration can be defined by x, y, </a:t>
                </a:r>
                <a:r>
                  <a:rPr lang="el-GR" dirty="0">
                    <a:cs typeface="Times New Roman" panose="02020603050405020304" pitchFamily="18" charset="0"/>
                  </a:rPr>
                  <a:t>θ</a:t>
                </a:r>
                <a:endParaRPr lang="en-IN" dirty="0">
                  <a:cs typeface="Times New Roman" panose="02020603050405020304" pitchFamily="18" charset="0"/>
                </a:endParaRPr>
              </a:p>
              <a:p>
                <a:r>
                  <a:rPr lang="en-IN" dirty="0">
                    <a:cs typeface="Times New Roman" panose="02020603050405020304" pitchFamily="18" charset="0"/>
                  </a:rPr>
                  <a:t>     The car’s velocity is given by : </a:t>
                </a:r>
              </a:p>
              <a:p>
                <a:r>
                  <a:rPr lang="en-IN" dirty="0">
                    <a:latin typeface="Cambria Math" panose="02040503050406030204" pitchFamily="18" charset="0"/>
                    <a:ea typeface="Cambria Math" panose="02040503050406030204" pitchFamily="18" charset="0"/>
                    <a:cs typeface="Times New Roman" panose="02020603050405020304" pitchFamily="18" charset="0"/>
                  </a:rPr>
                  <a:t>                                                              </a:t>
                </a:r>
                <a14:m>
                  <m:oMath xmlns:m="http://schemas.openxmlformats.org/officeDocument/2006/math">
                    <m:acc>
                      <m:accPr>
                        <m:chr m:val="̇"/>
                        <m:ctrlPr>
                          <a:rPr lang="en-IN" i="1" dirty="0" smtClean="0">
                            <a:latin typeface="Cambria Math" panose="02040503050406030204" pitchFamily="18" charset="0"/>
                            <a:ea typeface="Cambria Math" panose="02040503050406030204" pitchFamily="18" charset="0"/>
                            <a:cs typeface="Times New Roman" panose="02020603050405020304" pitchFamily="18" charset="0"/>
                          </a:rPr>
                        </m:ctrlPr>
                      </m:accPr>
                      <m:e>
                        <m:r>
                          <a:rPr lang="en-IN" b="0" i="1" dirty="0" smtClean="0">
                            <a:latin typeface="Cambria Math" panose="02040503050406030204" pitchFamily="18" charset="0"/>
                            <a:ea typeface="Cambria Math" panose="02040503050406030204" pitchFamily="18" charset="0"/>
                            <a:cs typeface="Times New Roman" panose="02020603050405020304" pitchFamily="18" charset="0"/>
                          </a:rPr>
                          <m:t>𝑥</m:t>
                        </m:r>
                      </m:e>
                    </m:acc>
                  </m:oMath>
                </a14:m>
                <a:r>
                  <a:rPr lang="en-IN" dirty="0">
                    <a:latin typeface="Cambria Math" panose="02040503050406030204" pitchFamily="18" charset="0"/>
                    <a:ea typeface="Cambria Math" panose="02040503050406030204" pitchFamily="18" charset="0"/>
                    <a:cs typeface="Times New Roman" panose="02020603050405020304" pitchFamily="18" charset="0"/>
                  </a:rPr>
                  <a:t> =  cos(</a:t>
                </a:r>
                <a:r>
                  <a:rPr lang="el-GR" dirty="0">
                    <a:latin typeface="Cambria Math" panose="02040503050406030204" pitchFamily="18" charset="0"/>
                    <a:ea typeface="Cambria Math" panose="02040503050406030204" pitchFamily="18" charset="0"/>
                    <a:cs typeface="Times New Roman" panose="02020603050405020304" pitchFamily="18" charset="0"/>
                  </a:rPr>
                  <a:t>θ</a:t>
                </a:r>
                <a:r>
                  <a:rPr lang="en-IN" dirty="0">
                    <a:latin typeface="Cambria Math" panose="02040503050406030204" pitchFamily="18" charset="0"/>
                    <a:ea typeface="Cambria Math" panose="02040503050406030204" pitchFamily="18" charset="0"/>
                    <a:cs typeface="Times New Roman" panose="02020603050405020304" pitchFamily="18" charset="0"/>
                  </a:rPr>
                  <a:t>)</a:t>
                </a:r>
              </a:p>
              <a:p>
                <a:r>
                  <a:rPr lang="en-IN" dirty="0">
                    <a:latin typeface="Cambria Math" panose="02040503050406030204" pitchFamily="18" charset="0"/>
                    <a:ea typeface="Cambria Math" panose="02040503050406030204" pitchFamily="18" charset="0"/>
                    <a:cs typeface="Times New Roman" panose="02020603050405020304" pitchFamily="18" charset="0"/>
                  </a:rPr>
                  <a:t>                                                              </a:t>
                </a:r>
                <a14:m>
                  <m:oMath xmlns:m="http://schemas.openxmlformats.org/officeDocument/2006/math">
                    <m:acc>
                      <m:accPr>
                        <m:chr m:val="̇"/>
                        <m:ctrlPr>
                          <a:rPr lang="en-IN" i="1" dirty="0">
                            <a:latin typeface="Cambria Math" panose="02040503050406030204" pitchFamily="18" charset="0"/>
                            <a:ea typeface="Cambria Math" panose="02040503050406030204" pitchFamily="18" charset="0"/>
                            <a:cs typeface="Times New Roman" panose="02020603050405020304" pitchFamily="18" charset="0"/>
                          </a:rPr>
                        </m:ctrlPr>
                      </m:accPr>
                      <m:e>
                        <m:r>
                          <a:rPr lang="en-IN" b="0" i="1" dirty="0" smtClean="0">
                            <a:latin typeface="Cambria Math" panose="02040503050406030204" pitchFamily="18" charset="0"/>
                            <a:ea typeface="Cambria Math" panose="02040503050406030204" pitchFamily="18" charset="0"/>
                            <a:cs typeface="Times New Roman" panose="02020603050405020304" pitchFamily="18" charset="0"/>
                          </a:rPr>
                          <m:t>𝑦</m:t>
                        </m:r>
                      </m:e>
                    </m:acc>
                  </m:oMath>
                </a14:m>
                <a:r>
                  <a:rPr lang="en-IN" dirty="0">
                    <a:latin typeface="Cambria Math" panose="02040503050406030204" pitchFamily="18" charset="0"/>
                    <a:ea typeface="Cambria Math" panose="02040503050406030204" pitchFamily="18" charset="0"/>
                    <a:cs typeface="Times New Roman" panose="02020603050405020304" pitchFamily="18" charset="0"/>
                  </a:rPr>
                  <a:t> = sin(</a:t>
                </a:r>
                <a:r>
                  <a:rPr lang="el-GR" dirty="0">
                    <a:latin typeface="Cambria Math" panose="02040503050406030204" pitchFamily="18" charset="0"/>
                    <a:ea typeface="Cambria Math" panose="02040503050406030204" pitchFamily="18" charset="0"/>
                    <a:cs typeface="Times New Roman" panose="02020603050405020304" pitchFamily="18" charset="0"/>
                  </a:rPr>
                  <a:t>θ</a:t>
                </a:r>
                <a:r>
                  <a:rPr lang="en-IN" dirty="0">
                    <a:latin typeface="Cambria Math" panose="02040503050406030204" pitchFamily="18" charset="0"/>
                    <a:ea typeface="Cambria Math" panose="02040503050406030204" pitchFamily="18" charset="0"/>
                    <a:cs typeface="Times New Roman" panose="02020603050405020304" pitchFamily="18" charset="0"/>
                  </a:rPr>
                  <a:t>)</a:t>
                </a:r>
              </a:p>
              <a:p>
                <a:r>
                  <a:rPr lang="en-IN" dirty="0">
                    <a:latin typeface="Cambria Math" panose="02040503050406030204" pitchFamily="18" charset="0"/>
                    <a:ea typeface="Cambria Math" panose="02040503050406030204" pitchFamily="18" charset="0"/>
                    <a:cs typeface="Times New Roman" panose="02020603050405020304" pitchFamily="18" charset="0"/>
                  </a:rPr>
                  <a:t>                                                              </a:t>
                </a:r>
                <a14:m>
                  <m:oMath xmlns:m="http://schemas.openxmlformats.org/officeDocument/2006/math">
                    <m:acc>
                      <m:accPr>
                        <m:chr m:val="̇"/>
                        <m:ctrlPr>
                          <a:rPr lang="en-IN" i="1" dirty="0">
                            <a:latin typeface="Cambria Math" panose="02040503050406030204" pitchFamily="18" charset="0"/>
                            <a:ea typeface="Cambria Math" panose="02040503050406030204" pitchFamily="18" charset="0"/>
                            <a:cs typeface="Times New Roman" panose="02020603050405020304" pitchFamily="18" charset="0"/>
                          </a:rPr>
                        </m:ctrlPr>
                      </m:accPr>
                      <m:e>
                        <m:r>
                          <m:rPr>
                            <m:nor/>
                          </m:rPr>
                          <a:rPr lang="el-GR" dirty="0">
                            <a:latin typeface="Cambria Math" panose="02040503050406030204" pitchFamily="18" charset="0"/>
                            <a:ea typeface="Cambria Math" panose="02040503050406030204" pitchFamily="18" charset="0"/>
                            <a:cs typeface="Times New Roman" panose="02020603050405020304" pitchFamily="18" charset="0"/>
                          </a:rPr>
                          <m:t>θ</m:t>
                        </m:r>
                      </m:e>
                    </m:acc>
                  </m:oMath>
                </a14:m>
                <a:r>
                  <a:rPr lang="en-IN" dirty="0">
                    <a:latin typeface="Cambria Math" panose="02040503050406030204" pitchFamily="18" charset="0"/>
                    <a:ea typeface="Cambria Math" panose="02040503050406030204" pitchFamily="18" charset="0"/>
                    <a:cs typeface="Times New Roman" panose="02020603050405020304" pitchFamily="18" charset="0"/>
                  </a:rPr>
                  <a:t> = </a:t>
                </a:r>
                <a14:m>
                  <m:oMath xmlns:m="http://schemas.openxmlformats.org/officeDocument/2006/math">
                    <m:r>
                      <a:rPr lang="en-IN" i="1" smtClean="0">
                        <a:latin typeface="Cambria Math" panose="02040503050406030204" pitchFamily="18" charset="0"/>
                        <a:ea typeface="Cambria Math" panose="02040503050406030204" pitchFamily="18" charset="0"/>
                        <a:cs typeface="Times New Roman" panose="02020603050405020304" pitchFamily="18" charset="0"/>
                      </a:rPr>
                      <m:t>𝜔</m:t>
                    </m:r>
                    <m:r>
                      <a:rPr lang="en-IN" b="0" i="1" smtClean="0">
                        <a:latin typeface="Cambria Math" panose="02040503050406030204" pitchFamily="18" charset="0"/>
                        <a:ea typeface="Cambria Math" panose="02040503050406030204" pitchFamily="18" charset="0"/>
                        <a:cs typeface="Times New Roman" panose="02020603050405020304" pitchFamily="18" charset="0"/>
                      </a:rPr>
                      <m:t>= </m:t>
                    </m:r>
                    <m:f>
                      <m:fPr>
                        <m:ctrlPr>
                          <a:rPr lang="en-IN" b="0" i="1" smtClean="0">
                            <a:latin typeface="Cambria Math" panose="02040503050406030204" pitchFamily="18" charset="0"/>
                            <a:ea typeface="Cambria Math" panose="02040503050406030204" pitchFamily="18" charset="0"/>
                            <a:cs typeface="Times New Roman" panose="02020603050405020304" pitchFamily="18" charset="0"/>
                          </a:rPr>
                        </m:ctrlPr>
                      </m:fPr>
                      <m:num>
                        <m:r>
                          <a:rPr lang="en-IN" b="0" i="1" smtClean="0">
                            <a:latin typeface="Cambria Math" panose="02040503050406030204" pitchFamily="18" charset="0"/>
                            <a:ea typeface="Cambria Math" panose="02040503050406030204" pitchFamily="18" charset="0"/>
                            <a:cs typeface="Times New Roman" panose="02020603050405020304" pitchFamily="18" charset="0"/>
                          </a:rPr>
                          <m:t>𝑣</m:t>
                        </m:r>
                      </m:num>
                      <m:den>
                        <m:r>
                          <a:rPr lang="en-IN" b="0" i="1" smtClean="0">
                            <a:latin typeface="Cambria Math" panose="02040503050406030204" pitchFamily="18" charset="0"/>
                            <a:ea typeface="Cambria Math" panose="02040503050406030204" pitchFamily="18" charset="0"/>
                            <a:cs typeface="Times New Roman" panose="02020603050405020304" pitchFamily="18" charset="0"/>
                          </a:rPr>
                          <m:t>𝑟</m:t>
                        </m:r>
                        <m:r>
                          <m:rPr>
                            <m:sty m:val="p"/>
                          </m:rPr>
                          <a:rPr lang="en-IN" b="0" i="0" baseline="-25000" smtClean="0">
                            <a:latin typeface="Cambria Math" panose="02040503050406030204" pitchFamily="18" charset="0"/>
                            <a:ea typeface="Cambria Math" panose="02040503050406030204" pitchFamily="18" charset="0"/>
                            <a:cs typeface="Times New Roman" panose="02020603050405020304" pitchFamily="18" charset="0"/>
                          </a:rPr>
                          <m:t>turn</m:t>
                        </m:r>
                      </m:den>
                    </m:f>
                  </m:oMath>
                </a14:m>
                <a:endParaRPr lang="en-IN" dirty="0">
                  <a:latin typeface="Cambria Math" panose="02040503050406030204" pitchFamily="18" charset="0"/>
                  <a:ea typeface="Cambria Math" panose="02040503050406030204" pitchFamily="18" charset="0"/>
                  <a:cs typeface="Times New Roman" panose="02020603050405020304" pitchFamily="18" charset="0"/>
                </a:endParaRPr>
              </a:p>
              <a:p>
                <a:endParaRPr lang="en-IN" dirty="0">
                  <a:latin typeface="Cambria Math" panose="02040503050406030204" pitchFamily="18" charset="0"/>
                  <a:ea typeface="Cambria Math" panose="020405030504060302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Cambria Math" panose="02040503050406030204" pitchFamily="18" charset="0"/>
                    <a:ea typeface="Cambria Math" panose="02040503050406030204" pitchFamily="18" charset="0"/>
                    <a:cs typeface="Times New Roman" panose="02020603050405020304" pitchFamily="18" charset="0"/>
                  </a:rPr>
                  <a:t> All the paths traced out by </a:t>
                </a:r>
                <a:r>
                  <a:rPr lang="en-IN" dirty="0" err="1">
                    <a:latin typeface="Cambria Math" panose="02040503050406030204" pitchFamily="18" charset="0"/>
                    <a:ea typeface="Cambria Math" panose="02040503050406030204" pitchFamily="18" charset="0"/>
                    <a:cs typeface="Times New Roman" panose="02020603050405020304" pitchFamily="18" charset="0"/>
                  </a:rPr>
                  <a:t>Dubin’s</a:t>
                </a:r>
                <a:r>
                  <a:rPr lang="en-IN" dirty="0">
                    <a:latin typeface="Cambria Math" panose="02040503050406030204" pitchFamily="18" charset="0"/>
                    <a:ea typeface="Cambria Math" panose="02040503050406030204" pitchFamily="18" charset="0"/>
                    <a:cs typeface="Times New Roman" panose="02020603050405020304" pitchFamily="18" charset="0"/>
                  </a:rPr>
                  <a:t> car has only three controls. They are: 1) Go straight,  2)Turn right at maximum, 3)Turn left at maximum	</a:t>
                </a:r>
              </a:p>
              <a:p>
                <a:pPr marL="285750" indent="-285750">
                  <a:buFont typeface="Arial" panose="020B0604020202020204" pitchFamily="34" charset="0"/>
                  <a:buChar char="•"/>
                </a:pPr>
                <a:endParaRPr lang="en-IN" dirty="0">
                  <a:latin typeface="Cambria Math" panose="02040503050406030204" pitchFamily="18" charset="0"/>
                  <a:ea typeface="Cambria Math" panose="02040503050406030204" pitchFamily="18" charset="0"/>
                  <a:cs typeface="Times New Roman" panose="02020603050405020304" pitchFamily="18" charset="0"/>
                </a:endParaRPr>
              </a:p>
              <a:p>
                <a:pPr marL="285750" indent="-285750">
                  <a:buFont typeface="Arial" panose="020B0604020202020204" pitchFamily="34" charset="0"/>
                  <a:buChar char="•"/>
                </a:pPr>
                <a:r>
                  <a:rPr lang="en-IN" dirty="0">
                    <a:latin typeface="Cambria Math" panose="02040503050406030204" pitchFamily="18" charset="0"/>
                    <a:ea typeface="Cambria Math" panose="02040503050406030204" pitchFamily="18" charset="0"/>
                    <a:cs typeface="Times New Roman" panose="02020603050405020304" pitchFamily="18" charset="0"/>
                  </a:rPr>
                  <a:t>There are 6 combinations of trajectories, they are: 1)RSR 2)LSL 3)RSL 4)LSR 5)RLR 6)LRL </a:t>
                </a:r>
              </a:p>
            </p:txBody>
          </p:sp>
        </mc:Choice>
        <mc:Fallback>
          <p:sp>
            <p:nvSpPr>
              <p:cNvPr id="3" name="Rectangle 2">
                <a:extLst>
                  <a:ext uri="{FF2B5EF4-FFF2-40B4-BE49-F238E27FC236}">
                    <a16:creationId xmlns:a16="http://schemas.microsoft.com/office/drawing/2014/main" id="{74A4E76A-D5D0-47F9-A574-0AF5C92E984B}"/>
                  </a:ext>
                </a:extLst>
              </p:cNvPr>
              <p:cNvSpPr>
                <a:spLocks noRot="1" noChangeAspect="1" noMove="1" noResize="1" noEditPoints="1" noAdjustHandles="1" noChangeArrowheads="1" noChangeShapeType="1" noTextEdit="1"/>
              </p:cNvSpPr>
              <p:nvPr/>
            </p:nvSpPr>
            <p:spPr>
              <a:xfrm>
                <a:off x="201105" y="1476235"/>
                <a:ext cx="11629534" cy="4894481"/>
              </a:xfrm>
              <a:prstGeom prst="rect">
                <a:avLst/>
              </a:prstGeom>
              <a:blipFill>
                <a:blip r:embed="rId4"/>
                <a:stretch>
                  <a:fillRect l="-367" t="-623" r="-577" b="-996"/>
                </a:stretch>
              </a:blipFill>
            </p:spPr>
            <p:txBody>
              <a:bodyPr/>
              <a:lstStyle/>
              <a:p>
                <a:r>
                  <a:rPr lang="en-IN">
                    <a:noFill/>
                  </a:rPr>
                  <a:t> </a:t>
                </a:r>
              </a:p>
            </p:txBody>
          </p:sp>
        </mc:Fallback>
      </mc:AlternateContent>
    </p:spTree>
    <p:extLst>
      <p:ext uri="{BB962C8B-B14F-4D97-AF65-F5344CB8AC3E}">
        <p14:creationId xmlns:p14="http://schemas.microsoft.com/office/powerpoint/2010/main" val="2512098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DUBIN’S CURVES : DESCRIPTION</a:t>
            </a:r>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p:txBody>
          <a:bodyPr/>
          <a:lstStyle/>
          <a:p>
            <a:fld id="{4424DB6E-ED7D-4408-991C-15897CDB5783}" type="slidenum">
              <a:rPr lang="en-US" smtClean="0"/>
              <a:t>8</a:t>
            </a:fld>
            <a:endParaRPr lang="en-US"/>
          </a:p>
        </p:txBody>
      </p:sp>
      <p:sp>
        <p:nvSpPr>
          <p:cNvPr id="3" name="Rectangle 2">
            <a:extLst>
              <a:ext uri="{FF2B5EF4-FFF2-40B4-BE49-F238E27FC236}">
                <a16:creationId xmlns:a16="http://schemas.microsoft.com/office/drawing/2014/main" id="{BD030D10-17C1-4DE5-8D57-B80D75022202}"/>
              </a:ext>
            </a:extLst>
          </p:cNvPr>
          <p:cNvSpPr/>
          <p:nvPr/>
        </p:nvSpPr>
        <p:spPr>
          <a:xfrm>
            <a:off x="65986" y="1380704"/>
            <a:ext cx="3874650" cy="369332"/>
          </a:xfrm>
          <a:prstGeom prst="rect">
            <a:avLst/>
          </a:prstGeom>
        </p:spPr>
        <p:txBody>
          <a:bodyPr wrap="none">
            <a:spAutoFit/>
          </a:bodyPr>
          <a:lstStyle/>
          <a:p>
            <a:r>
              <a:rPr lang="en-IN" b="1" dirty="0">
                <a:cs typeface="Times New Roman" panose="02020603050405020304" pitchFamily="18" charset="0"/>
              </a:rPr>
              <a:t>For CSC Trajectories : </a:t>
            </a:r>
            <a:r>
              <a:rPr lang="en-IN" dirty="0">
                <a:cs typeface="Times New Roman" panose="02020603050405020304" pitchFamily="18" charset="0"/>
              </a:rPr>
              <a:t>RSR, LSL, RSL, LSR</a:t>
            </a:r>
          </a:p>
        </p:txBody>
      </p:sp>
      <p:sp>
        <p:nvSpPr>
          <p:cNvPr id="4" name="Rectangle 3">
            <a:extLst>
              <a:ext uri="{FF2B5EF4-FFF2-40B4-BE49-F238E27FC236}">
                <a16:creationId xmlns:a16="http://schemas.microsoft.com/office/drawing/2014/main" id="{990571AC-5A20-4EE4-B02A-0DC412479ED8}"/>
              </a:ext>
            </a:extLst>
          </p:cNvPr>
          <p:cNvSpPr/>
          <p:nvPr/>
        </p:nvSpPr>
        <p:spPr>
          <a:xfrm>
            <a:off x="65986" y="1608505"/>
            <a:ext cx="10592586" cy="2031325"/>
          </a:xfrm>
          <a:prstGeom prst="rect">
            <a:avLst/>
          </a:prstGeom>
        </p:spPr>
        <p:txBody>
          <a:bodyPr wrap="square">
            <a:spAutoFit/>
          </a:bodyPr>
          <a:lstStyle/>
          <a:p>
            <a:endParaRPr lang="en-I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From the initial and goal state, two circles of radius r (minimum radius the car can turn) are drawn as shown.</a:t>
            </a:r>
          </a:p>
          <a:p>
            <a:pPr marL="285750" indent="-285750">
              <a:buFont typeface="Arial" panose="020B0604020202020204" pitchFamily="34" charset="0"/>
              <a:buChar char="•"/>
            </a:pPr>
            <a:endParaRPr lang="en-IN" dirty="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Tangents are drawn from these circles connecting the initial and final state.</a:t>
            </a:r>
          </a:p>
          <a:p>
            <a:pPr marL="285750" indent="-285750">
              <a:buFont typeface="Arial" panose="020B0604020202020204" pitchFamily="34" charset="0"/>
              <a:buChar char="•"/>
            </a:pPr>
            <a:endParaRPr lang="en-IN" dirty="0">
              <a:cs typeface="Times New Roman" panose="02020603050405020304" pitchFamily="18" charset="0"/>
            </a:endParaRPr>
          </a:p>
          <a:p>
            <a:pPr marL="285750" indent="-285750">
              <a:buFont typeface="Arial" panose="020B0604020202020204" pitchFamily="34" charset="0"/>
              <a:buChar char="•"/>
            </a:pPr>
            <a:r>
              <a:rPr lang="en-IN" dirty="0">
                <a:cs typeface="Times New Roman" panose="02020603050405020304" pitchFamily="18" charset="0"/>
              </a:rPr>
              <a:t>The car moves along the circle and the straight line to execute RSR control.</a:t>
            </a:r>
          </a:p>
          <a:p>
            <a:endParaRPr lang="en-IN"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6957F15D-4CEA-43A1-A94D-C59AA1BC2EE3}"/>
              </a:ext>
            </a:extLst>
          </p:cNvPr>
          <p:cNvPicPr>
            <a:picLocks noChangeAspect="1"/>
          </p:cNvPicPr>
          <p:nvPr/>
        </p:nvPicPr>
        <p:blipFill>
          <a:blip r:embed="rId5"/>
          <a:stretch>
            <a:fillRect/>
          </a:stretch>
        </p:blipFill>
        <p:spPr>
          <a:xfrm>
            <a:off x="8817526" y="2271860"/>
            <a:ext cx="2743201" cy="1929108"/>
          </a:xfrm>
          <a:prstGeom prst="rect">
            <a:avLst/>
          </a:prstGeom>
        </p:spPr>
      </p:pic>
      <p:sp>
        <p:nvSpPr>
          <p:cNvPr id="7" name="Rectangle 6">
            <a:extLst>
              <a:ext uri="{FF2B5EF4-FFF2-40B4-BE49-F238E27FC236}">
                <a16:creationId xmlns:a16="http://schemas.microsoft.com/office/drawing/2014/main" id="{A46A80EF-FF1C-4657-AF6C-2C64AAB0E4FB}"/>
              </a:ext>
            </a:extLst>
          </p:cNvPr>
          <p:cNvSpPr/>
          <p:nvPr/>
        </p:nvSpPr>
        <p:spPr>
          <a:xfrm>
            <a:off x="65986" y="3657149"/>
            <a:ext cx="8732500" cy="2308324"/>
          </a:xfrm>
          <a:prstGeom prst="rect">
            <a:avLst/>
          </a:prstGeom>
        </p:spPr>
        <p:txBody>
          <a:bodyPr wrap="square">
            <a:spAutoFit/>
          </a:bodyPr>
          <a:lstStyle/>
          <a:p>
            <a:pPr marL="285750" indent="-285750" algn="just">
              <a:spcAft>
                <a:spcPts val="0"/>
              </a:spcAft>
              <a:buFont typeface="Arial" panose="020B0604020202020204" pitchFamily="34" charset="0"/>
              <a:buChar char="•"/>
            </a:pPr>
            <a:r>
              <a:rPr lang="en-US" dirty="0">
                <a:ea typeface="Times New Roman" panose="02020603050405020304" pitchFamily="18" charset="0"/>
              </a:rPr>
              <a:t>There are four possible tangent lines for each pair of circles but only one of them valid for each case.</a:t>
            </a:r>
          </a:p>
          <a:p>
            <a:pPr marL="285750" indent="-285750" algn="just">
              <a:spcAft>
                <a:spcPts val="0"/>
              </a:spcAft>
              <a:buFont typeface="Arial" panose="020B0604020202020204" pitchFamily="34" charset="0"/>
              <a:buChar char="•"/>
            </a:pPr>
            <a:endParaRPr lang="en-US" dirty="0">
              <a:ea typeface="Times New Roman" panose="02020603050405020304" pitchFamily="18" charset="0"/>
            </a:endParaRPr>
          </a:p>
          <a:p>
            <a:pPr marL="285750" indent="-285750" algn="just">
              <a:spcAft>
                <a:spcPts val="0"/>
              </a:spcAft>
              <a:buFont typeface="Arial" panose="020B0604020202020204" pitchFamily="34" charset="0"/>
              <a:buChar char="•"/>
            </a:pPr>
            <a:r>
              <a:rPr lang="en-US" dirty="0">
                <a:ea typeface="Times New Roman" panose="02020603050405020304" pitchFamily="18" charset="0"/>
              </a:rPr>
              <a:t>To get the correct trajectory we need to get the tangents correctly. </a:t>
            </a:r>
          </a:p>
          <a:p>
            <a:pPr marL="285750" indent="-285750" algn="just">
              <a:spcAft>
                <a:spcPts val="0"/>
              </a:spcAft>
              <a:buFont typeface="Arial" panose="020B0604020202020204" pitchFamily="34" charset="0"/>
              <a:buChar char="•"/>
            </a:pPr>
            <a:endParaRPr lang="en-US" dirty="0">
              <a:ea typeface="Times New Roman" panose="02020603050405020304" pitchFamily="18" charset="0"/>
            </a:endParaRPr>
          </a:p>
          <a:p>
            <a:pPr marL="285750" indent="-285750" algn="just">
              <a:spcAft>
                <a:spcPts val="0"/>
              </a:spcAft>
              <a:buFont typeface="Arial" panose="020B0604020202020204" pitchFamily="34" charset="0"/>
              <a:buChar char="•"/>
            </a:pPr>
            <a:r>
              <a:rPr lang="en-US" dirty="0">
                <a:ea typeface="Times New Roman" panose="02020603050405020304" pitchFamily="18" charset="0"/>
              </a:rPr>
              <a:t>RLR and LRL are controls that will </a:t>
            </a:r>
            <a:r>
              <a:rPr lang="en-US" b="1" dirty="0">
                <a:ea typeface="Times New Roman" panose="02020603050405020304" pitchFamily="18" charset="0"/>
              </a:rPr>
              <a:t>not</a:t>
            </a:r>
            <a:r>
              <a:rPr lang="en-US" dirty="0">
                <a:ea typeface="Times New Roman" panose="02020603050405020304" pitchFamily="18" charset="0"/>
              </a:rPr>
              <a:t> be used in any case as they are </a:t>
            </a:r>
          </a:p>
          <a:p>
            <a:pPr algn="just">
              <a:spcAft>
                <a:spcPts val="0"/>
              </a:spcAft>
            </a:pPr>
            <a:r>
              <a:rPr lang="en-US" dirty="0">
                <a:ea typeface="Times New Roman" panose="02020603050405020304" pitchFamily="18" charset="0"/>
              </a:rPr>
              <a:t>     not optimal.  </a:t>
            </a:r>
            <a:endParaRPr lang="en-IN" dirty="0">
              <a:ea typeface="Times New Roman" panose="02020603050405020304" pitchFamily="18" charset="0"/>
            </a:endParaRPr>
          </a:p>
          <a:p>
            <a:pPr algn="just">
              <a:spcAft>
                <a:spcPts val="0"/>
              </a:spcAft>
            </a:pPr>
            <a:r>
              <a:rPr lang="en-US" dirty="0">
                <a:ea typeface="Times New Roman" panose="02020603050405020304" pitchFamily="18" charset="0"/>
              </a:rPr>
              <a:t> </a:t>
            </a:r>
            <a:endParaRPr lang="en-IN" dirty="0">
              <a:ea typeface="Times New Roman" panose="02020603050405020304" pitchFamily="18" charset="0"/>
            </a:endParaRPr>
          </a:p>
        </p:txBody>
      </p:sp>
      <p:pic>
        <p:nvPicPr>
          <p:cNvPr id="15" name="Picture 14">
            <a:extLst>
              <a:ext uri="{FF2B5EF4-FFF2-40B4-BE49-F238E27FC236}">
                <a16:creationId xmlns:a16="http://schemas.microsoft.com/office/drawing/2014/main" id="{7464835D-9198-484E-819F-D6938FB699F8}"/>
              </a:ext>
            </a:extLst>
          </p:cNvPr>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216057" y="4279769"/>
            <a:ext cx="2973070" cy="2151748"/>
          </a:xfrm>
          <a:prstGeom prst="rect">
            <a:avLst/>
          </a:prstGeom>
          <a:noFill/>
          <a:ln>
            <a:noFill/>
          </a:ln>
        </p:spPr>
      </p:pic>
    </p:spTree>
    <p:extLst>
      <p:ext uri="{BB962C8B-B14F-4D97-AF65-F5344CB8AC3E}">
        <p14:creationId xmlns:p14="http://schemas.microsoft.com/office/powerpoint/2010/main" val="8458706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cu-icar logo">
            <a:extLst>
              <a:ext uri="{FF2B5EF4-FFF2-40B4-BE49-F238E27FC236}">
                <a16:creationId xmlns:a16="http://schemas.microsoft.com/office/drawing/2014/main" id="{8B6B2D0C-4788-4D97-AF05-949A832BF78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856693" y="122550"/>
            <a:ext cx="2122555" cy="4206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clemson paw mark">
            <a:extLst>
              <a:ext uri="{FF2B5EF4-FFF2-40B4-BE49-F238E27FC236}">
                <a16:creationId xmlns:a16="http://schemas.microsoft.com/office/drawing/2014/main" id="{786C954E-C338-4A1A-A8C1-2B1F149AE04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986" y="12005"/>
            <a:ext cx="517394" cy="49450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D57C508-3CF2-44CD-AE6C-5A5C8B3E5D31}"/>
              </a:ext>
            </a:extLst>
          </p:cNvPr>
          <p:cNvSpPr/>
          <p:nvPr/>
        </p:nvSpPr>
        <p:spPr>
          <a:xfrm>
            <a:off x="0" y="655530"/>
            <a:ext cx="12192000" cy="576150"/>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latin typeface="Century Gothic" panose="020B0502020202020204" pitchFamily="34" charset="0"/>
                <a:cs typeface="Times New Roman" panose="02020603050405020304" pitchFamily="18" charset="0"/>
              </a:rPr>
              <a:t>DUBIN’S PATH : FORMULATION</a:t>
            </a:r>
          </a:p>
        </p:txBody>
      </p:sp>
      <p:sp>
        <p:nvSpPr>
          <p:cNvPr id="8" name="Rectangle 7">
            <a:extLst>
              <a:ext uri="{FF2B5EF4-FFF2-40B4-BE49-F238E27FC236}">
                <a16:creationId xmlns:a16="http://schemas.microsoft.com/office/drawing/2014/main" id="{8CEA9BF6-9D19-4F2F-BA76-702454BC89CE}"/>
              </a:ext>
            </a:extLst>
          </p:cNvPr>
          <p:cNvSpPr/>
          <p:nvPr/>
        </p:nvSpPr>
        <p:spPr>
          <a:xfrm>
            <a:off x="0" y="6800276"/>
            <a:ext cx="12192000" cy="45719"/>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1ADF4E0-79DE-4E08-BD0B-899CF30A10FE}"/>
              </a:ext>
            </a:extLst>
          </p:cNvPr>
          <p:cNvSpPr>
            <a:spLocks noGrp="1"/>
          </p:cNvSpPr>
          <p:nvPr>
            <p:ph type="sldNum" sz="quarter" idx="12"/>
          </p:nvPr>
        </p:nvSpPr>
        <p:spPr/>
        <p:txBody>
          <a:bodyPr/>
          <a:lstStyle/>
          <a:p>
            <a:fld id="{4424DB6E-ED7D-4408-991C-15897CDB5783}" type="slidenum">
              <a:rPr lang="en-US" smtClean="0"/>
              <a:t>9</a:t>
            </a:fld>
            <a:endParaRPr lang="en-US"/>
          </a:p>
        </p:txBody>
      </p:sp>
      <p:sp>
        <p:nvSpPr>
          <p:cNvPr id="14" name="TextBox 13">
            <a:extLst>
              <a:ext uri="{FF2B5EF4-FFF2-40B4-BE49-F238E27FC236}">
                <a16:creationId xmlns:a16="http://schemas.microsoft.com/office/drawing/2014/main" id="{107EE036-3BBE-4DC1-A714-14F4825D9840}"/>
              </a:ext>
            </a:extLst>
          </p:cNvPr>
          <p:cNvSpPr txBox="1"/>
          <p:nvPr/>
        </p:nvSpPr>
        <p:spPr>
          <a:xfrm>
            <a:off x="144249" y="2136338"/>
            <a:ext cx="10960526" cy="2585323"/>
          </a:xfrm>
          <a:prstGeom prst="rect">
            <a:avLst/>
          </a:prstGeom>
          <a:noFill/>
        </p:spPr>
        <p:txBody>
          <a:bodyPr wrap="square" rtlCol="0">
            <a:spAutoFit/>
          </a:bodyPr>
          <a:lstStyle/>
          <a:p>
            <a:endParaRPr lang="en-IN" b="1" dirty="0">
              <a:latin typeface="Times New Roman" panose="02020603050405020304" pitchFamily="18" charset="0"/>
              <a:cs typeface="Times New Roman" panose="02020603050405020304" pitchFamily="18" charset="0"/>
            </a:endParaRPr>
          </a:p>
          <a:p>
            <a:pPr marL="342900" indent="-342900">
              <a:buAutoNum type="arabicPeriod"/>
            </a:pPr>
            <a:r>
              <a:rPr lang="en-IN" b="1" dirty="0">
                <a:cs typeface="Times New Roman" panose="02020603050405020304" pitchFamily="18" charset="0"/>
              </a:rPr>
              <a:t>The </a:t>
            </a:r>
            <a:r>
              <a:rPr lang="en-IN" b="1" dirty="0" err="1">
                <a:cs typeface="Times New Roman" panose="02020603050405020304" pitchFamily="18" charset="0"/>
              </a:rPr>
              <a:t>center</a:t>
            </a:r>
            <a:r>
              <a:rPr lang="en-IN" b="1" dirty="0">
                <a:cs typeface="Times New Roman" panose="02020603050405020304" pitchFamily="18" charset="0"/>
              </a:rPr>
              <a:t> of the circles: </a:t>
            </a:r>
            <a:r>
              <a:rPr lang="en-IN" dirty="0">
                <a:cs typeface="Times New Roman" panose="02020603050405020304" pitchFamily="18" charset="0"/>
              </a:rPr>
              <a:t>The </a:t>
            </a:r>
            <a:r>
              <a:rPr lang="en-IN" dirty="0" err="1">
                <a:cs typeface="Times New Roman" panose="02020603050405020304" pitchFamily="18" charset="0"/>
              </a:rPr>
              <a:t>center</a:t>
            </a:r>
            <a:r>
              <a:rPr lang="en-IN" dirty="0">
                <a:cs typeface="Times New Roman" panose="02020603050405020304" pitchFamily="18" charset="0"/>
              </a:rPr>
              <a:t> of the starting point and the goal point must be calculated </a:t>
            </a:r>
          </a:p>
          <a:p>
            <a:pPr marL="342900" indent="-342900">
              <a:buAutoNum type="arabicPeriod"/>
            </a:pPr>
            <a:endParaRPr lang="en-IN" b="1" dirty="0">
              <a:cs typeface="Times New Roman" panose="02020603050405020304" pitchFamily="18" charset="0"/>
            </a:endParaRPr>
          </a:p>
          <a:p>
            <a:pPr marL="342900" indent="-342900">
              <a:buAutoNum type="arabicPeriod"/>
            </a:pPr>
            <a:r>
              <a:rPr lang="en-IN" b="1" dirty="0">
                <a:cs typeface="Times New Roman" panose="02020603050405020304" pitchFamily="18" charset="0"/>
              </a:rPr>
              <a:t> Tangent points and angles : </a:t>
            </a:r>
            <a:r>
              <a:rPr lang="en-IN" dirty="0">
                <a:cs typeface="Times New Roman" panose="02020603050405020304" pitchFamily="18" charset="0"/>
              </a:rPr>
              <a:t>The tangents that represent the straight part connecting the two curves must be calculated. The angles at which these tangents must be drawn should also be calculated</a:t>
            </a:r>
          </a:p>
          <a:p>
            <a:pPr marL="342900" indent="-342900">
              <a:buAutoNum type="arabicPeriod"/>
            </a:pPr>
            <a:endParaRPr lang="en-IN" b="1" dirty="0">
              <a:cs typeface="Times New Roman" panose="02020603050405020304" pitchFamily="18" charset="0"/>
            </a:endParaRPr>
          </a:p>
          <a:p>
            <a:pPr marL="342900" indent="-342900">
              <a:buAutoNum type="arabicPeriod"/>
            </a:pPr>
            <a:r>
              <a:rPr lang="en-IN" b="1" dirty="0">
                <a:cs typeface="Times New Roman" panose="02020603050405020304" pitchFamily="18" charset="0"/>
              </a:rPr>
              <a:t>Distance between two circles: </a:t>
            </a:r>
            <a:r>
              <a:rPr lang="en-IN" dirty="0">
                <a:cs typeface="Times New Roman" panose="02020603050405020304" pitchFamily="18" charset="0"/>
              </a:rPr>
              <a:t> The distance between the </a:t>
            </a:r>
            <a:r>
              <a:rPr lang="en-IN" dirty="0" err="1">
                <a:cs typeface="Times New Roman" panose="02020603050405020304" pitchFamily="18" charset="0"/>
              </a:rPr>
              <a:t>center</a:t>
            </a:r>
            <a:r>
              <a:rPr lang="en-IN" dirty="0">
                <a:cs typeface="Times New Roman" panose="02020603050405020304" pitchFamily="18" charset="0"/>
              </a:rPr>
              <a:t> of the circles is required</a:t>
            </a:r>
            <a:endParaRPr lang="en-IN" b="1" dirty="0">
              <a:cs typeface="Times New Roman" panose="02020603050405020304" pitchFamily="18" charset="0"/>
            </a:endParaRPr>
          </a:p>
          <a:p>
            <a:pPr marL="342900" indent="-342900">
              <a:buAutoNum type="arabicPeriod"/>
            </a:pPr>
            <a:endParaRPr lang="en-IN" b="1" dirty="0">
              <a:cs typeface="Times New Roman" panose="02020603050405020304" pitchFamily="18" charset="0"/>
            </a:endParaRPr>
          </a:p>
          <a:p>
            <a:pPr marL="342900" indent="-342900">
              <a:buAutoNum type="arabicPeriod"/>
            </a:pPr>
            <a:r>
              <a:rPr lang="en-IN" b="1" dirty="0">
                <a:cs typeface="Times New Roman" panose="02020603050405020304" pitchFamily="18" charset="0"/>
              </a:rPr>
              <a:t>Arc lengths : </a:t>
            </a:r>
            <a:r>
              <a:rPr lang="en-IN" dirty="0">
                <a:cs typeface="Times New Roman" panose="02020603050405020304" pitchFamily="18" charset="0"/>
              </a:rPr>
              <a:t>The arc length of the curves is required to be calculated .</a:t>
            </a:r>
            <a:endParaRPr lang="en-IN" b="1" dirty="0">
              <a:cs typeface="Times New Roman" panose="02020603050405020304" pitchFamily="18" charset="0"/>
            </a:endParaRPr>
          </a:p>
        </p:txBody>
      </p:sp>
    </p:spTree>
    <p:extLst>
      <p:ext uri="{BB962C8B-B14F-4D97-AF65-F5344CB8AC3E}">
        <p14:creationId xmlns:p14="http://schemas.microsoft.com/office/powerpoint/2010/main" val="2366326890"/>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D21247EE8154849BCF01E198BE4AC2B" ma:contentTypeVersion="4" ma:contentTypeDescription="Create a new document." ma:contentTypeScope="" ma:versionID="90d613782d903c8dd0f2924b9bf636f2">
  <xsd:schema xmlns:xsd="http://www.w3.org/2001/XMLSchema" xmlns:xs="http://www.w3.org/2001/XMLSchema" xmlns:p="http://schemas.microsoft.com/office/2006/metadata/properties" xmlns:ns2="9d2ca234-0635-43b8-a439-572ee677ff4c" targetNamespace="http://schemas.microsoft.com/office/2006/metadata/properties" ma:root="true" ma:fieldsID="17dcaf580557d4fbfb8fffa3012af645" ns2:_="">
    <xsd:import namespace="9d2ca234-0635-43b8-a439-572ee677ff4c"/>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2ca234-0635-43b8-a439-572ee677ff4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B26032C-6DCD-42ED-965A-0752D0BA48B9}">
  <ds:schemaRefs>
    <ds:schemaRef ds:uri="9d2ca234-0635-43b8-a439-572ee677ff4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4227E58-0156-402E-8511-FD9355F9D30E}">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8D0810B1-8698-4468-999B-AC8D8876B7C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282</TotalTime>
  <Words>1611</Words>
  <Application>Microsoft Office PowerPoint</Application>
  <PresentationFormat>Widescreen</PresentationFormat>
  <Paragraphs>166</Paragraphs>
  <Slides>18</Slides>
  <Notes>1</Notes>
  <HiddenSlides>0</HiddenSlides>
  <MMClips>4</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Cambria Math</vt:lpstr>
      <vt:lpstr>Century Gothic</vt:lpstr>
      <vt:lpstr>Times New Roman</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MOHAN</dc:creator>
  <cp:lastModifiedBy>Rakshitaa Geetha Mohan</cp:lastModifiedBy>
  <cp:revision>24</cp:revision>
  <dcterms:created xsi:type="dcterms:W3CDTF">2020-03-31T18:57:50Z</dcterms:created>
  <dcterms:modified xsi:type="dcterms:W3CDTF">2020-04-27T02:39:29Z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0x0101005D21247EE8154849BCF01E198BE4AC2B</vt:lpwstr>
  </property>
</Properties>
</file>

<file path=docProps/thumbnail.jpeg>
</file>